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96"/>
  </p:notesMasterIdLst>
  <p:handoutMasterIdLst>
    <p:handoutMasterId r:id="rId97"/>
  </p:handoutMasterIdLst>
  <p:sldIdLst>
    <p:sldId id="445" r:id="rId4"/>
    <p:sldId id="1416" r:id="rId5"/>
    <p:sldId id="1417" r:id="rId6"/>
    <p:sldId id="1418" r:id="rId7"/>
    <p:sldId id="1419" r:id="rId8"/>
    <p:sldId id="1420" r:id="rId9"/>
    <p:sldId id="1421" r:id="rId10"/>
    <p:sldId id="1422" r:id="rId11"/>
    <p:sldId id="1423" r:id="rId12"/>
    <p:sldId id="1424" r:id="rId13"/>
    <p:sldId id="1425" r:id="rId14"/>
    <p:sldId id="1426" r:id="rId15"/>
    <p:sldId id="1429" r:id="rId16"/>
    <p:sldId id="1428" r:id="rId17"/>
    <p:sldId id="1594" r:id="rId18"/>
    <p:sldId id="1595" r:id="rId19"/>
    <p:sldId id="1596" r:id="rId20"/>
    <p:sldId id="1597" r:id="rId21"/>
    <p:sldId id="1598" r:id="rId22"/>
    <p:sldId id="1626" r:id="rId23"/>
    <p:sldId id="1458" r:id="rId24"/>
    <p:sldId id="1459" r:id="rId25"/>
    <p:sldId id="1460" r:id="rId26"/>
    <p:sldId id="1461" r:id="rId27"/>
    <p:sldId id="1462" r:id="rId28"/>
    <p:sldId id="1463" r:id="rId29"/>
    <p:sldId id="1464" r:id="rId30"/>
    <p:sldId id="1465" r:id="rId31"/>
    <p:sldId id="1466" r:id="rId32"/>
    <p:sldId id="1467" r:id="rId33"/>
    <p:sldId id="1468" r:id="rId34"/>
    <p:sldId id="1469" r:id="rId35"/>
    <p:sldId id="1470" r:id="rId36"/>
    <p:sldId id="1627" r:id="rId37"/>
    <p:sldId id="1471" r:id="rId38"/>
    <p:sldId id="1472" r:id="rId39"/>
    <p:sldId id="1473" r:id="rId40"/>
    <p:sldId id="1474" r:id="rId41"/>
    <p:sldId id="1475" r:id="rId42"/>
    <p:sldId id="1476" r:id="rId43"/>
    <p:sldId id="1477" r:id="rId44"/>
    <p:sldId id="1478" r:id="rId45"/>
    <p:sldId id="1479" r:id="rId46"/>
    <p:sldId id="1480" r:id="rId47"/>
    <p:sldId id="1481" r:id="rId48"/>
    <p:sldId id="1482" r:id="rId49"/>
    <p:sldId id="1483" r:id="rId50"/>
    <p:sldId id="1484" r:id="rId51"/>
    <p:sldId id="1485" r:id="rId52"/>
    <p:sldId id="1486" r:id="rId53"/>
    <p:sldId id="1487" r:id="rId54"/>
    <p:sldId id="1488" r:id="rId55"/>
    <p:sldId id="1489" r:id="rId56"/>
    <p:sldId id="1490" r:id="rId57"/>
    <p:sldId id="1491" r:id="rId58"/>
    <p:sldId id="1492" r:id="rId59"/>
    <p:sldId id="1493" r:id="rId60"/>
    <p:sldId id="1494" r:id="rId61"/>
    <p:sldId id="1495" r:id="rId62"/>
    <p:sldId id="1496" r:id="rId63"/>
    <p:sldId id="1497" r:id="rId64"/>
    <p:sldId id="1498" r:id="rId65"/>
    <p:sldId id="1499" r:id="rId66"/>
    <p:sldId id="1500" r:id="rId67"/>
    <p:sldId id="1501" r:id="rId68"/>
    <p:sldId id="1502" r:id="rId69"/>
    <p:sldId id="1503" r:id="rId70"/>
    <p:sldId id="1504" r:id="rId71"/>
    <p:sldId id="1505" r:id="rId72"/>
    <p:sldId id="1506" r:id="rId73"/>
    <p:sldId id="1523" r:id="rId74"/>
    <p:sldId id="1524" r:id="rId75"/>
    <p:sldId id="1510" r:id="rId76"/>
    <p:sldId id="1525" r:id="rId77"/>
    <p:sldId id="1526" r:id="rId78"/>
    <p:sldId id="1527" r:id="rId79"/>
    <p:sldId id="1509" r:id="rId80"/>
    <p:sldId id="1640" r:id="rId81"/>
    <p:sldId id="1641" r:id="rId82"/>
    <p:sldId id="1628" r:id="rId83"/>
    <p:sldId id="1629" r:id="rId84"/>
    <p:sldId id="1630" r:id="rId85"/>
    <p:sldId id="1631" r:id="rId86"/>
    <p:sldId id="1632" r:id="rId87"/>
    <p:sldId id="1633" r:id="rId88"/>
    <p:sldId id="1634" r:id="rId89"/>
    <p:sldId id="1635" r:id="rId90"/>
    <p:sldId id="1636" r:id="rId91"/>
    <p:sldId id="1637" r:id="rId92"/>
    <p:sldId id="1638" r:id="rId93"/>
    <p:sldId id="1639" r:id="rId94"/>
    <p:sldId id="36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1B5"/>
    <a:srgbClr val="2E75B6"/>
    <a:srgbClr val="2D3AFF"/>
    <a:srgbClr val="92D050"/>
    <a:srgbClr val="27649B"/>
    <a:srgbClr val="FFC000"/>
    <a:srgbClr val="A5A5A5"/>
    <a:srgbClr val="ED7D31"/>
    <a:srgbClr val="6EB32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3" autoAdjust="0"/>
    <p:restoredTop sz="84767" autoAdjust="0"/>
  </p:normalViewPr>
  <p:slideViewPr>
    <p:cSldViewPr snapToGrid="0">
      <p:cViewPr varScale="1">
        <p:scale>
          <a:sx n="74" d="100"/>
          <a:sy n="74" d="100"/>
        </p:scale>
        <p:origin x="3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0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2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1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0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2021/5/18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250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9956800" cy="5851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C3F23-EED3-4C33-AB1F-1981BA848CD9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8D10F-FAB3-479A-ADEE-259000F263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796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  <p:sldLayoutId id="214748368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04408" y="1070308"/>
            <a:ext cx="115281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  <a:endParaRPr kumimoji="0" lang="zh-CN" altLang="en-US" sz="4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91451" y="34683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540439" y="3264930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5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build="p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8178505" y="3266041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0416208" y="5558350"/>
            <a:ext cx="530657" cy="385250"/>
            <a:chOff x="1156" y="1888"/>
            <a:chExt cx="499" cy="227"/>
          </a:xfrm>
        </p:grpSpPr>
        <p:sp>
          <p:nvSpPr>
            <p:cNvPr id="5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10968780" y="5600805"/>
            <a:ext cx="9870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449851" y="54822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8178505" y="3266041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0416208" y="5558350"/>
            <a:ext cx="530657" cy="385250"/>
            <a:chOff x="1156" y="1888"/>
            <a:chExt cx="499" cy="227"/>
          </a:xfrm>
        </p:grpSpPr>
        <p:sp>
          <p:nvSpPr>
            <p:cNvPr id="5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10968780" y="5600805"/>
            <a:ext cx="9870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449851" y="54822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01008" y="550718"/>
            <a:ext cx="3012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rgbClr val="FF0000"/>
                </a:solidFill>
              </a:rPr>
              <a:t>LR</a:t>
            </a:r>
            <a:r>
              <a:rPr lang="zh-CN" altLang="zh-CN" dirty="0">
                <a:solidFill>
                  <a:srgbClr val="FF0000"/>
                </a:solidFill>
              </a:rPr>
              <a:t>分析器的基本原理是：将句柄的形成过程划分为若干状态，分析器根据当前的状态确定是否找到了句柄。如果找到了句柄，就可以按照相应的产生式进行归约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97656" y="103249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249066" y="138844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669064" y="140183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06124" y="175777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9064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0596" y="24647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65745" y="207902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85743" y="209241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32004" y="283127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49066" y="242604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2004" y="32006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734929" y="1884274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74011" y="103249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225421" y="138844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45419" y="140183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82479" y="175777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45419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6951" y="24647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542100" y="207902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62098" y="209241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308359" y="283127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225421" y="242604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08359" y="32006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椭圆 25"/>
          <p:cNvSpPr/>
          <p:nvPr/>
        </p:nvSpPr>
        <p:spPr>
          <a:xfrm flipH="1">
            <a:off x="3315233" y="188427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90304" y="105481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5141714" y="1410761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561712" y="142414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898772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61712" y="18024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53244" y="248709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5458393" y="210134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878391" y="211472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224652" y="285358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141714" y="244835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24652" y="322291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椭圆 37"/>
          <p:cNvSpPr/>
          <p:nvPr/>
        </p:nvSpPr>
        <p:spPr>
          <a:xfrm flipH="1">
            <a:off x="4898772" y="2591272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14259" y="102335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6965669" y="137930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85667" y="139269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722727" y="174863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85667" y="177095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77199" y="24556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7282348" y="206988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702346" y="208327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048607" y="282213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965669" y="24169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48607" y="319146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 flipH="1">
            <a:off x="7445729" y="2591272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30552" y="100997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8881962" y="1365919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9301960" y="1379305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39020" y="173525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01960" y="175756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693492" y="24422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9198641" y="2056500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618639" y="206988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964900" y="2808744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881962" y="240351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964900" y="317807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9813209" y="3327099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526847" y="9514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10378257" y="1307381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0798255" y="132076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0135315" y="167671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798255" y="169902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1189787" y="238371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0694936" y="199796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1114934" y="201134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461195" y="275020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0378257" y="234497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475856" y="311953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 flipH="1">
            <a:off x="11779548" y="324603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7" name="Group 3"/>
          <p:cNvGrpSpPr>
            <a:grpSpLocks/>
          </p:cNvGrpSpPr>
          <p:nvPr/>
        </p:nvGrpSpPr>
        <p:grpSpPr bwMode="auto">
          <a:xfrm>
            <a:off x="2013928" y="3873605"/>
            <a:ext cx="792163" cy="360363"/>
            <a:chOff x="1156" y="1888"/>
            <a:chExt cx="499" cy="227"/>
          </a:xfrm>
        </p:grpSpPr>
        <p:sp>
          <p:nvSpPr>
            <p:cNvPr id="8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779877" y="391339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1" name="Text Box 6"/>
          <p:cNvSpPr txBox="1">
            <a:spLocks noChangeArrowheads="1"/>
          </p:cNvSpPr>
          <p:nvPr/>
        </p:nvSpPr>
        <p:spPr bwMode="auto">
          <a:xfrm>
            <a:off x="2821505" y="391339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2" name="Line 4"/>
          <p:cNvSpPr>
            <a:spLocks noChangeShapeType="1"/>
          </p:cNvSpPr>
          <p:nvPr/>
        </p:nvSpPr>
        <p:spPr bwMode="auto">
          <a:xfrm>
            <a:off x="3455823" y="454146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Text Box 16"/>
          <p:cNvSpPr txBox="1">
            <a:spLocks noChangeArrowheads="1"/>
          </p:cNvSpPr>
          <p:nvPr/>
        </p:nvSpPr>
        <p:spPr bwMode="auto">
          <a:xfrm>
            <a:off x="3370746" y="4616518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4243133" y="471509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9" name="Group 3"/>
          <p:cNvGrpSpPr>
            <a:grpSpLocks/>
          </p:cNvGrpSpPr>
          <p:nvPr/>
        </p:nvGrpSpPr>
        <p:grpSpPr bwMode="auto">
          <a:xfrm>
            <a:off x="5554519" y="4715098"/>
            <a:ext cx="792163" cy="360363"/>
            <a:chOff x="1156" y="1888"/>
            <a:chExt cx="499" cy="227"/>
          </a:xfrm>
        </p:grpSpPr>
        <p:sp>
          <p:nvSpPr>
            <p:cNvPr id="10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6361473" y="4715098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7164870" y="5369632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7099084" y="5471827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09" name="Text Box 6"/>
          <p:cNvSpPr txBox="1">
            <a:spLocks noChangeArrowheads="1"/>
          </p:cNvSpPr>
          <p:nvPr/>
        </p:nvSpPr>
        <p:spPr bwMode="auto">
          <a:xfrm>
            <a:off x="7952180" y="5543265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0" name="Group 3"/>
          <p:cNvGrpSpPr>
            <a:grpSpLocks/>
          </p:cNvGrpSpPr>
          <p:nvPr/>
        </p:nvGrpSpPr>
        <p:grpSpPr bwMode="auto">
          <a:xfrm>
            <a:off x="9271083" y="5547977"/>
            <a:ext cx="530657" cy="385250"/>
            <a:chOff x="1156" y="1888"/>
            <a:chExt cx="499" cy="227"/>
          </a:xfrm>
        </p:grpSpPr>
        <p:sp>
          <p:nvSpPr>
            <p:cNvPr id="111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9304726" y="547182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 Box 6"/>
          <p:cNvSpPr txBox="1">
            <a:spLocks noChangeArrowheads="1"/>
          </p:cNvSpPr>
          <p:nvPr/>
        </p:nvSpPr>
        <p:spPr bwMode="auto">
          <a:xfrm>
            <a:off x="9842821" y="557671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27" name="Group 3"/>
          <p:cNvGrpSpPr>
            <a:grpSpLocks/>
          </p:cNvGrpSpPr>
          <p:nvPr/>
        </p:nvGrpSpPr>
        <p:grpSpPr bwMode="auto">
          <a:xfrm>
            <a:off x="1242850" y="3272560"/>
            <a:ext cx="792163" cy="360363"/>
            <a:chOff x="1156" y="1888"/>
            <a:chExt cx="499" cy="227"/>
          </a:xfrm>
        </p:grpSpPr>
        <p:sp>
          <p:nvSpPr>
            <p:cNvPr id="12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0" name="Text Box 6"/>
          <p:cNvSpPr txBox="1">
            <a:spLocks noChangeArrowheads="1"/>
          </p:cNvSpPr>
          <p:nvPr/>
        </p:nvSpPr>
        <p:spPr bwMode="auto">
          <a:xfrm>
            <a:off x="1461773" y="4285821"/>
            <a:ext cx="113654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1" name="Text Box 6"/>
          <p:cNvSpPr txBox="1">
            <a:spLocks noChangeArrowheads="1"/>
          </p:cNvSpPr>
          <p:nvPr/>
        </p:nvSpPr>
        <p:spPr bwMode="auto">
          <a:xfrm>
            <a:off x="3479869" y="4285821"/>
            <a:ext cx="1111796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2" name="Line 4"/>
          <p:cNvSpPr>
            <a:spLocks noChangeShapeType="1"/>
          </p:cNvSpPr>
          <p:nvPr/>
        </p:nvSpPr>
        <p:spPr bwMode="auto">
          <a:xfrm>
            <a:off x="708583" y="3994834"/>
            <a:ext cx="692258" cy="5862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Text Box 16"/>
          <p:cNvSpPr txBox="1">
            <a:spLocks noChangeArrowheads="1"/>
          </p:cNvSpPr>
          <p:nvPr/>
        </p:nvSpPr>
        <p:spPr bwMode="auto">
          <a:xfrm>
            <a:off x="683207" y="4158744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34" name="Text Box 6"/>
          <p:cNvSpPr txBox="1">
            <a:spLocks noChangeArrowheads="1"/>
          </p:cNvSpPr>
          <p:nvPr/>
        </p:nvSpPr>
        <p:spPr bwMode="auto">
          <a:xfrm>
            <a:off x="4911726" y="4823253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5" name="Group 3"/>
          <p:cNvGrpSpPr>
            <a:grpSpLocks/>
          </p:cNvGrpSpPr>
          <p:nvPr/>
        </p:nvGrpSpPr>
        <p:grpSpPr bwMode="auto">
          <a:xfrm>
            <a:off x="6223112" y="4823253"/>
            <a:ext cx="792163" cy="360363"/>
            <a:chOff x="1156" y="1888"/>
            <a:chExt cx="499" cy="227"/>
          </a:xfrm>
        </p:grpSpPr>
        <p:sp>
          <p:nvSpPr>
            <p:cNvPr id="13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" name="Text Box 6"/>
          <p:cNvSpPr txBox="1">
            <a:spLocks noChangeArrowheads="1"/>
          </p:cNvSpPr>
          <p:nvPr/>
        </p:nvSpPr>
        <p:spPr bwMode="auto">
          <a:xfrm>
            <a:off x="7030066" y="4823253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9" name="Line 4"/>
          <p:cNvSpPr>
            <a:spLocks noChangeShapeType="1"/>
          </p:cNvSpPr>
          <p:nvPr/>
        </p:nvSpPr>
        <p:spPr bwMode="auto">
          <a:xfrm>
            <a:off x="7833463" y="5477787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Text Box 16"/>
          <p:cNvSpPr txBox="1">
            <a:spLocks noChangeArrowheads="1"/>
          </p:cNvSpPr>
          <p:nvPr/>
        </p:nvSpPr>
        <p:spPr bwMode="auto">
          <a:xfrm>
            <a:off x="7767677" y="5579982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8620773" y="5651420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2" name="Group 3"/>
          <p:cNvGrpSpPr>
            <a:grpSpLocks/>
          </p:cNvGrpSpPr>
          <p:nvPr/>
        </p:nvGrpSpPr>
        <p:grpSpPr bwMode="auto">
          <a:xfrm>
            <a:off x="9939676" y="5656132"/>
            <a:ext cx="530657" cy="385250"/>
            <a:chOff x="1156" y="1888"/>
            <a:chExt cx="499" cy="227"/>
          </a:xfrm>
        </p:grpSpPr>
        <p:sp>
          <p:nvSpPr>
            <p:cNvPr id="14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5" name="文本框 144"/>
          <p:cNvSpPr txBox="1"/>
          <p:nvPr/>
        </p:nvSpPr>
        <p:spPr>
          <a:xfrm>
            <a:off x="9973319" y="55799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 Box 6"/>
          <p:cNvSpPr txBox="1">
            <a:spLocks noChangeArrowheads="1"/>
          </p:cNvSpPr>
          <p:nvPr/>
        </p:nvSpPr>
        <p:spPr bwMode="auto">
          <a:xfrm>
            <a:off x="10511414" y="5684867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7" name="Group 3"/>
          <p:cNvGrpSpPr>
            <a:grpSpLocks/>
          </p:cNvGrpSpPr>
          <p:nvPr/>
        </p:nvGrpSpPr>
        <p:grpSpPr bwMode="auto">
          <a:xfrm>
            <a:off x="2600156" y="2248999"/>
            <a:ext cx="792163" cy="360363"/>
            <a:chOff x="1156" y="1888"/>
            <a:chExt cx="499" cy="227"/>
          </a:xfrm>
        </p:grpSpPr>
        <p:sp>
          <p:nvSpPr>
            <p:cNvPr id="14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0" name="Text Box 6"/>
          <p:cNvSpPr txBox="1">
            <a:spLocks noChangeArrowheads="1"/>
          </p:cNvSpPr>
          <p:nvPr/>
        </p:nvSpPr>
        <p:spPr bwMode="auto">
          <a:xfrm>
            <a:off x="1303168" y="227995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1" name="Text Box 6"/>
          <p:cNvSpPr txBox="1">
            <a:spLocks noChangeArrowheads="1"/>
          </p:cNvSpPr>
          <p:nvPr/>
        </p:nvSpPr>
        <p:spPr bwMode="auto">
          <a:xfrm>
            <a:off x="3406259" y="23410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2" name="Line 4"/>
          <p:cNvSpPr>
            <a:spLocks noChangeShapeType="1"/>
          </p:cNvSpPr>
          <p:nvPr/>
        </p:nvSpPr>
        <p:spPr bwMode="auto">
          <a:xfrm>
            <a:off x="4147201" y="2964857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Text Box 16"/>
          <p:cNvSpPr txBox="1">
            <a:spLocks noChangeArrowheads="1"/>
          </p:cNvSpPr>
          <p:nvPr/>
        </p:nvSpPr>
        <p:spPr bwMode="auto">
          <a:xfrm>
            <a:off x="3911084" y="2955134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54" name="Text Box 6"/>
          <p:cNvSpPr txBox="1">
            <a:spLocks noChangeArrowheads="1"/>
          </p:cNvSpPr>
          <p:nvPr/>
        </p:nvSpPr>
        <p:spPr bwMode="auto">
          <a:xfrm>
            <a:off x="4926868" y="302657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5" name="Group 3"/>
          <p:cNvGrpSpPr>
            <a:grpSpLocks/>
          </p:cNvGrpSpPr>
          <p:nvPr/>
        </p:nvGrpSpPr>
        <p:grpSpPr bwMode="auto">
          <a:xfrm>
            <a:off x="6238586" y="3026572"/>
            <a:ext cx="792163" cy="360363"/>
            <a:chOff x="1156" y="1888"/>
            <a:chExt cx="499" cy="227"/>
          </a:xfrm>
        </p:grpSpPr>
        <p:sp>
          <p:nvSpPr>
            <p:cNvPr id="15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8" name="Text Box 6"/>
          <p:cNvSpPr txBox="1">
            <a:spLocks noChangeArrowheads="1"/>
          </p:cNvSpPr>
          <p:nvPr/>
        </p:nvSpPr>
        <p:spPr bwMode="auto">
          <a:xfrm>
            <a:off x="7015275" y="3070734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9" name="Line 4"/>
          <p:cNvSpPr>
            <a:spLocks noChangeShapeType="1"/>
          </p:cNvSpPr>
          <p:nvPr/>
        </p:nvSpPr>
        <p:spPr bwMode="auto">
          <a:xfrm>
            <a:off x="7646234" y="3726161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Text Box 16"/>
          <p:cNvSpPr txBox="1">
            <a:spLocks noChangeArrowheads="1"/>
          </p:cNvSpPr>
          <p:nvPr/>
        </p:nvSpPr>
        <p:spPr bwMode="auto">
          <a:xfrm>
            <a:off x="7948362" y="3623833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61" name="Text Box 6"/>
          <p:cNvSpPr txBox="1">
            <a:spLocks noChangeArrowheads="1"/>
          </p:cNvSpPr>
          <p:nvPr/>
        </p:nvSpPr>
        <p:spPr bwMode="auto">
          <a:xfrm>
            <a:off x="8394159" y="380849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62" name="Group 3"/>
          <p:cNvGrpSpPr>
            <a:grpSpLocks/>
          </p:cNvGrpSpPr>
          <p:nvPr/>
        </p:nvGrpSpPr>
        <p:grpSpPr bwMode="auto">
          <a:xfrm>
            <a:off x="9728179" y="3707169"/>
            <a:ext cx="530657" cy="385250"/>
            <a:chOff x="1156" y="1888"/>
            <a:chExt cx="499" cy="227"/>
          </a:xfrm>
        </p:grpSpPr>
        <p:sp>
          <p:nvSpPr>
            <p:cNvPr id="16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9807393" y="366372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 Box 6"/>
          <p:cNvSpPr txBox="1">
            <a:spLocks noChangeArrowheads="1"/>
          </p:cNvSpPr>
          <p:nvPr/>
        </p:nvSpPr>
        <p:spPr bwMode="auto">
          <a:xfrm>
            <a:off x="10258836" y="377815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7" name="Text Box 6"/>
          <p:cNvSpPr txBox="1">
            <a:spLocks noChangeArrowheads="1"/>
          </p:cNvSpPr>
          <p:nvPr/>
        </p:nvSpPr>
        <p:spPr bwMode="auto">
          <a:xfrm>
            <a:off x="143856" y="3359074"/>
            <a:ext cx="1099091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8" name="Text Box 6"/>
          <p:cNvSpPr txBox="1">
            <a:spLocks noChangeArrowheads="1"/>
          </p:cNvSpPr>
          <p:nvPr/>
        </p:nvSpPr>
        <p:spPr bwMode="auto">
          <a:xfrm>
            <a:off x="2041142" y="3321847"/>
            <a:ext cx="105461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9" name="Text Box 16"/>
          <p:cNvSpPr txBox="1">
            <a:spLocks noChangeArrowheads="1"/>
          </p:cNvSpPr>
          <p:nvPr/>
        </p:nvSpPr>
        <p:spPr bwMode="auto">
          <a:xfrm>
            <a:off x="396268" y="2551825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609600" y="2616161"/>
            <a:ext cx="707923" cy="6948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Line 4"/>
          <p:cNvSpPr>
            <a:spLocks noChangeShapeType="1"/>
          </p:cNvSpPr>
          <p:nvPr/>
        </p:nvSpPr>
        <p:spPr bwMode="auto">
          <a:xfrm>
            <a:off x="2614096" y="4658651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27182E8-B14C-4FBD-A2EC-B632744FA206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3315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0DDD1C-D6D7-4FAC-B378-47D851B43A2E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15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53410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36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LR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分析表的构造</a:t>
            </a:r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1638299" y="1988960"/>
            <a:ext cx="88265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一、规范句型的活前缀 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字的前缀：是指字的任意首部。如字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abc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的前缀有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a, ab,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abc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.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活 前 缀：规范句型（右句型）的一个前缀，如果它不含句柄后   </a:t>
            </a: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任何符号，则称它是该规范句型的一个活前缀。</a:t>
            </a:r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1726406" y="4389617"/>
            <a:ext cx="8650287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如：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+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abcdef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其中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cd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是句柄，则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—— 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a, ab,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abc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abcd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是该规范句型的活前缀，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而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abcd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是包含句柄的活前缀。</a:t>
            </a: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11481" y="1243607"/>
            <a:ext cx="8653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</a:rPr>
              <a:t>为了给出构造</a:t>
            </a:r>
            <a:r>
              <a:rPr lang="en-US" altLang="zh-CN" sz="2000" dirty="0">
                <a:solidFill>
                  <a:srgbClr val="7030A0"/>
                </a:solidFill>
              </a:rPr>
              <a:t>LR</a:t>
            </a:r>
            <a:r>
              <a:rPr lang="zh-CN" altLang="en-US" sz="2000" dirty="0">
                <a:solidFill>
                  <a:srgbClr val="7030A0"/>
                </a:solidFill>
              </a:rPr>
              <a:t>分析表的算法，需要定义一些重要的概念和术语。 </a:t>
            </a:r>
          </a:p>
        </p:txBody>
      </p:sp>
    </p:spTree>
    <p:extLst>
      <p:ext uri="{BB962C8B-B14F-4D97-AF65-F5344CB8AC3E}">
        <p14:creationId xmlns:p14="http://schemas.microsoft.com/office/powerpoint/2010/main" val="424809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AE7BEF-B74F-4135-9D40-8857E125DB8F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4339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EDC73C-6F87-45C8-A48B-DB59783221E0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16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4239" y="1684339"/>
            <a:ext cx="5629275" cy="4872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98151" name="Rectangle 7"/>
          <p:cNvSpPr>
            <a:spLocks noChangeArrowheads="1"/>
          </p:cNvSpPr>
          <p:nvPr/>
        </p:nvSpPr>
        <p:spPr bwMode="auto">
          <a:xfrm>
            <a:off x="1638300" y="919164"/>
            <a:ext cx="88265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一、规范句型的活前缀 </a:t>
            </a:r>
            <a:endParaRPr lang="zh-CN" altLang="en-US" sz="24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4295" y="1838899"/>
            <a:ext cx="2428009" cy="41549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在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分析过程中的任何时候，栈里的文法符号</a:t>
            </a:r>
            <a:r>
              <a:rPr kumimoji="1"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X1X2…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Xm</a:t>
            </a:r>
            <a:r>
              <a:rPr kumimoji="1"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应该构成活前缀，把输入串的剩余部分配上之后即成为规范句型（如果整个输入串确实构成一个句子的话。）</a:t>
            </a:r>
          </a:p>
        </p:txBody>
      </p:sp>
    </p:spTree>
    <p:extLst>
      <p:ext uri="{BB962C8B-B14F-4D97-AF65-F5344CB8AC3E}">
        <p14:creationId xmlns:p14="http://schemas.microsoft.com/office/powerpoint/2010/main" val="24744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5" name="Rectangle 3"/>
          <p:cNvSpPr>
            <a:spLocks noChangeArrowheads="1"/>
          </p:cNvSpPr>
          <p:nvPr/>
        </p:nvSpPr>
        <p:spPr bwMode="auto">
          <a:xfrm>
            <a:off x="1638300" y="1728788"/>
            <a:ext cx="8826500" cy="5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defRPr/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、活前缀与句柄之间的关系 </a:t>
            </a:r>
          </a:p>
        </p:txBody>
      </p:sp>
      <p:sp>
        <p:nvSpPr>
          <p:cNvPr id="1554437" name="Rectangle 5"/>
          <p:cNvSpPr>
            <a:spLocks noChangeArrowheads="1"/>
          </p:cNvSpPr>
          <p:nvPr/>
        </p:nvSpPr>
        <p:spPr bwMode="auto">
          <a:xfrm>
            <a:off x="1803400" y="2403476"/>
            <a:ext cx="3727450" cy="371178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① 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活前缀已包含句柄全部符号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，这表明规则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A::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β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的右部符号串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β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已在分析栈顶，因此相应的分析动作应是用此规则进行归约，称可归约的活前缀。我们用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Ａ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::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表示</a:t>
            </a:r>
            <a:r>
              <a:rPr kumimoji="1" lang="zh-CN" altLang="en-US" sz="2000" dirty="0"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554439" name="Rectangle 7"/>
          <p:cNvSpPr>
            <a:spLocks noChangeArrowheads="1"/>
          </p:cNvSpPr>
          <p:nvPr/>
        </p:nvSpPr>
        <p:spPr bwMode="auto">
          <a:xfrm>
            <a:off x="1638300" y="919164"/>
            <a:ext cx="8826500" cy="65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二、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项目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1550989"/>
            <a:ext cx="4956175" cy="461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2026209" y="6050920"/>
            <a:ext cx="239565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  <a:spcBef>
                <a:spcPct val="20000"/>
              </a:spcBef>
              <a:buClr>
                <a:srgbClr val="954F72"/>
              </a:buClr>
              <a:buSzPct val="60000"/>
              <a:defRPr/>
            </a:pPr>
            <a:r>
              <a:rPr kumimoji="1"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例如</a:t>
            </a:r>
            <a:r>
              <a:rPr kumimoji="1"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：</a:t>
            </a:r>
            <a:r>
              <a:rPr kumimoji="1"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T::=</a:t>
            </a:r>
            <a:r>
              <a:rPr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T*</a:t>
            </a:r>
            <a:r>
              <a:rPr lang="en-US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endParaRPr kumimoji="1"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66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54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194" name="Rectangle 2"/>
          <p:cNvSpPr>
            <a:spLocks noChangeArrowheads="1"/>
          </p:cNvSpPr>
          <p:nvPr/>
        </p:nvSpPr>
        <p:spPr bwMode="auto">
          <a:xfrm>
            <a:off x="1638300" y="1728788"/>
            <a:ext cx="8826500" cy="54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defRPr/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、活前缀与句柄之间的关系 </a:t>
            </a:r>
          </a:p>
        </p:txBody>
      </p:sp>
      <p:sp>
        <p:nvSpPr>
          <p:cNvPr id="1800197" name="Rectangle 5"/>
          <p:cNvSpPr>
            <a:spLocks noChangeArrowheads="1"/>
          </p:cNvSpPr>
          <p:nvPr/>
        </p:nvSpPr>
        <p:spPr bwMode="auto">
          <a:xfrm>
            <a:off x="1638300" y="919164"/>
            <a:ext cx="8826500" cy="65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二、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项目 </a:t>
            </a:r>
            <a:endParaRPr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1550989"/>
            <a:ext cx="4956175" cy="461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00199" name="Text Box 7"/>
          <p:cNvSpPr txBox="1">
            <a:spLocks noChangeArrowheads="1"/>
          </p:cNvSpPr>
          <p:nvPr/>
        </p:nvSpPr>
        <p:spPr bwMode="auto">
          <a:xfrm>
            <a:off x="1743076" y="2413001"/>
            <a:ext cx="3725863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② 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活前缀中只含句柄一部分符号，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意味着形如规则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A::=β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β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的右部子串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β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已出现在符号栈的栈顶，但还有一部分尚未出现（其实是在输入串中）。此时，我们用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A::=β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·β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２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表示</a:t>
            </a:r>
          </a:p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800" b="1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2026209" y="6050920"/>
            <a:ext cx="239565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  <a:spcBef>
                <a:spcPct val="20000"/>
              </a:spcBef>
              <a:buClr>
                <a:srgbClr val="954F72"/>
              </a:buClr>
              <a:buSzPct val="60000"/>
              <a:defRPr/>
            </a:pPr>
            <a:r>
              <a:rPr kumimoji="1"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例如</a:t>
            </a:r>
            <a:r>
              <a:rPr kumimoji="1"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：</a:t>
            </a:r>
            <a:r>
              <a:rPr kumimoji="1"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T::=</a:t>
            </a:r>
            <a:r>
              <a:rPr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T*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·F</a:t>
            </a:r>
            <a:endParaRPr kumimoji="1"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875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0199" grpId="0" autoUpdateAnimBg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002D04D-DF21-4777-AA5A-6D781E3B83A7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7411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CDAA90-A6C3-4038-AE44-1DE6C974051F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19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801218" name="Rectangle 2"/>
          <p:cNvSpPr>
            <a:spLocks noChangeArrowheads="1"/>
          </p:cNvSpPr>
          <p:nvPr/>
        </p:nvSpPr>
        <p:spPr bwMode="auto">
          <a:xfrm>
            <a:off x="1638300" y="1728788"/>
            <a:ext cx="88265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、活前缀与句柄之间的关系 </a:t>
            </a:r>
          </a:p>
        </p:txBody>
      </p:sp>
      <p:sp>
        <p:nvSpPr>
          <p:cNvPr id="1801220" name="Rectangle 4"/>
          <p:cNvSpPr>
            <a:spLocks noChangeArrowheads="1"/>
          </p:cNvSpPr>
          <p:nvPr/>
        </p:nvSpPr>
        <p:spPr bwMode="auto">
          <a:xfrm>
            <a:off x="1638300" y="919164"/>
            <a:ext cx="88265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二、</a:t>
            </a:r>
            <a:r>
              <a:rPr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项目 </a:t>
            </a:r>
            <a:endParaRPr lang="zh-CN" altLang="en-US" sz="24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174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1550989"/>
            <a:ext cx="4956175" cy="461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01223" name="Text Box 7"/>
          <p:cNvSpPr txBox="1">
            <a:spLocks noChangeArrowheads="1"/>
          </p:cNvSpPr>
          <p:nvPr/>
        </p:nvSpPr>
        <p:spPr bwMode="auto">
          <a:xfrm>
            <a:off x="1638300" y="2362662"/>
            <a:ext cx="3633787" cy="34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③ 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活前缀不包含句柄的任何符号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，这表明规则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A::=β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的右部符号串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β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不在符号栈顶（其实是在输入串中）。此时，我们用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A::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·β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表示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kumimoji="1" lang="en-US" altLang="zh-CN" sz="24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just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1" lang="zh-CN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例如：</a:t>
            </a:r>
            <a:r>
              <a:rPr kumimoji="1"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F::=</a:t>
            </a:r>
            <a:r>
              <a:rPr lang="en-US" altLang="zh-CN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r>
              <a:rPr lang="en-US" altLang="zh-CN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endParaRPr kumimoji="1"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18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12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10416208" y="6385379"/>
            <a:ext cx="43173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0CF85F1-2FE8-4228-80D3-962987FA4664}" type="slidenum">
              <a:rPr lang="zh-CN" altLang="en-US" smtClean="0">
                <a:solidFill>
                  <a:srgbClr val="045C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en-US" altLang="zh-CN">
              <a:solidFill>
                <a:srgbClr val="045C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4010" y="275033"/>
            <a:ext cx="5285736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已经学过的语法分析方法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48602" y="1387895"/>
            <a:ext cx="146244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自顶向下</a:t>
            </a:r>
            <a:r>
              <a:rPr kumimoji="0" lang="zh-CN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分析方法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32512" y="3389765"/>
            <a:ext cx="9900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优先关系法</a:t>
            </a:r>
            <a:endParaRPr kumimoji="0" lang="zh-CN" altLang="en-US" sz="2400" dirty="0">
              <a:solidFill>
                <a:srgbClr val="CC3300"/>
              </a:solidFill>
              <a:latin typeface="Verdana" panose="020B060403050404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61188" y="13626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递归子程序分析</a:t>
            </a:r>
            <a:r>
              <a:rPr lang="zh-CN" altLang="en-US" sz="2400" dirty="0" smtClean="0"/>
              <a:t>法</a:t>
            </a:r>
            <a:endParaRPr lang="en-US" altLang="zh-CN" sz="2400" dirty="0" smtClean="0"/>
          </a:p>
          <a:p>
            <a:r>
              <a:rPr lang="en-US" altLang="zh-CN" sz="2400" dirty="0" smtClean="0"/>
              <a:t>LL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）分析法</a:t>
            </a:r>
          </a:p>
        </p:txBody>
      </p:sp>
      <p:sp>
        <p:nvSpPr>
          <p:cNvPr id="21" name="矩形 20"/>
          <p:cNvSpPr/>
          <p:nvPr/>
        </p:nvSpPr>
        <p:spPr>
          <a:xfrm>
            <a:off x="2571750" y="33435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 smtClean="0"/>
              <a:t>简单</a:t>
            </a:r>
            <a:r>
              <a:rPr lang="zh-CN" altLang="en-US" sz="2400" dirty="0"/>
              <a:t>优先文法分析法</a:t>
            </a:r>
          </a:p>
          <a:p>
            <a:r>
              <a:rPr lang="zh-CN" altLang="en-US" sz="2400" dirty="0" smtClean="0"/>
              <a:t>算符</a:t>
            </a:r>
            <a:r>
              <a:rPr lang="zh-CN" altLang="en-US" sz="2400" dirty="0"/>
              <a:t>优先分析法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2192594" y="1445342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>
            <a:off x="2032717" y="3441837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135527" y="4607335"/>
            <a:ext cx="9900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状态转换法</a:t>
            </a:r>
            <a:endParaRPr kumimoji="0" lang="zh-CN" altLang="en-US" sz="2400" dirty="0">
              <a:solidFill>
                <a:srgbClr val="CC3300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09188" y="1390894"/>
            <a:ext cx="6623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对文法的要求：</a:t>
            </a:r>
            <a:endParaRPr lang="en-US" altLang="zh-CN" dirty="0" smtClean="0"/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dirty="0" smtClean="0"/>
              <a:t>文法</a:t>
            </a:r>
            <a:r>
              <a:rPr lang="zh-CN" altLang="en-US" dirty="0"/>
              <a:t>不存在左</a:t>
            </a:r>
            <a:r>
              <a:rPr lang="zh-CN" altLang="en-US" dirty="0" smtClean="0"/>
              <a:t>递归；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 smtClean="0"/>
              <a:t>每</a:t>
            </a:r>
            <a:r>
              <a:rPr lang="zh-CN" altLang="en-US" dirty="0"/>
              <a:t>一规则的各候选式的终结首符集两两不相交；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192594" y="4607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>
                <a:solidFill>
                  <a:srgbClr val="2D3AFF"/>
                </a:solidFill>
              </a:rPr>
              <a:t>LR</a:t>
            </a:r>
            <a:r>
              <a:rPr lang="zh-CN" altLang="en-US" sz="2400" dirty="0" smtClean="0">
                <a:solidFill>
                  <a:srgbClr val="2D3AFF"/>
                </a:solidFill>
              </a:rPr>
              <a:t>分析法</a:t>
            </a:r>
            <a:endParaRPr lang="zh-CN" altLang="en-US" sz="2400" dirty="0">
              <a:solidFill>
                <a:srgbClr val="2D3A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7323" y="2811284"/>
            <a:ext cx="659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对文法的要求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>
                <a:latin typeface="宋体" panose="02010600030101010101" pitchFamily="2" charset="-122"/>
              </a:rPr>
              <a:t>①</a:t>
            </a:r>
            <a:r>
              <a:rPr lang="zh-CN" altLang="en-US" dirty="0" smtClean="0"/>
              <a:t>在</a:t>
            </a:r>
            <a:r>
              <a:rPr lang="zh-CN" altLang="en-US" dirty="0"/>
              <a:t>字汇表中，任意两个符号之间至多只有一种优先关系成立</a:t>
            </a:r>
            <a:r>
              <a:rPr lang="zh-CN" altLang="en-US" dirty="0" smtClean="0"/>
              <a:t>；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  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 smtClean="0"/>
              <a:t>任意</a:t>
            </a:r>
            <a:r>
              <a:rPr lang="zh-CN" altLang="en-US" dirty="0"/>
              <a:t>两条规则都没有相同的</a:t>
            </a:r>
            <a:r>
              <a:rPr lang="zh-CN" altLang="en-US" dirty="0" smtClean="0"/>
              <a:t>右部；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407323" y="4036096"/>
            <a:ext cx="659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对文法的要求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>
                <a:latin typeface="宋体" panose="02010600030101010101" pitchFamily="2" charset="-122"/>
              </a:rPr>
              <a:t>①</a:t>
            </a:r>
            <a:r>
              <a:rPr lang="zh-CN" altLang="en-US" dirty="0"/>
              <a:t>Ｇ中不含有形</a:t>
            </a:r>
            <a:r>
              <a:rPr lang="zh-CN" altLang="en-US" dirty="0" smtClean="0"/>
              <a:t>如  </a:t>
            </a:r>
            <a:r>
              <a:rPr lang="en-US" altLang="zh-CN" dirty="0"/>
              <a:t>U∷=…</a:t>
            </a:r>
            <a:r>
              <a:rPr lang="en-US" altLang="zh-CN" dirty="0" smtClean="0"/>
              <a:t>AB…</a:t>
            </a:r>
            <a:r>
              <a:rPr lang="zh-CN" altLang="en-US" dirty="0" smtClean="0"/>
              <a:t>的规则；</a:t>
            </a:r>
            <a:r>
              <a:rPr lang="zh-CN" altLang="en-US" dirty="0" smtClean="0">
                <a:latin typeface="宋体" panose="02010600030101010101" pitchFamily="2" charset="-122"/>
              </a:rPr>
              <a:t>   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en-US" altLang="zh-CN" dirty="0" smtClean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/>
              <a:t>任意两个终结符号对</a:t>
            </a:r>
            <a:r>
              <a:rPr lang="en-US" altLang="zh-CN" dirty="0"/>
              <a:t>(a</a:t>
            </a:r>
            <a:r>
              <a:rPr lang="zh-CN" altLang="en-US" dirty="0"/>
              <a:t>，</a:t>
            </a:r>
            <a:r>
              <a:rPr lang="en-US" altLang="zh-CN" dirty="0"/>
              <a:t>b)</a:t>
            </a:r>
            <a:r>
              <a:rPr lang="zh-CN" altLang="en-US" dirty="0"/>
              <a:t>之间</a:t>
            </a:r>
            <a:r>
              <a:rPr lang="zh-CN" altLang="en-US" dirty="0" smtClean="0"/>
              <a:t>至多只有</a:t>
            </a:r>
            <a:r>
              <a:rPr lang="zh-CN" altLang="en-US" dirty="0"/>
              <a:t>一种优先关系成立；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31" name="左大括号 30"/>
          <p:cNvSpPr/>
          <p:nvPr/>
        </p:nvSpPr>
        <p:spPr>
          <a:xfrm>
            <a:off x="526500" y="4036096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45318" y="3020433"/>
            <a:ext cx="50436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自底向上分析</a:t>
            </a:r>
            <a:r>
              <a:rPr kumimoji="0" lang="zh-CN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方法</a:t>
            </a:r>
          </a:p>
        </p:txBody>
      </p:sp>
      <p:cxnSp>
        <p:nvCxnSpPr>
          <p:cNvPr id="34" name="肘形连接符 33"/>
          <p:cNvCxnSpPr/>
          <p:nvPr/>
        </p:nvCxnSpPr>
        <p:spPr>
          <a:xfrm flipV="1">
            <a:off x="4508099" y="1867727"/>
            <a:ext cx="1111651" cy="313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V="1">
            <a:off x="4508099" y="2907767"/>
            <a:ext cx="899224" cy="365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/>
          <p:nvPr/>
        </p:nvCxnSpPr>
        <p:spPr>
          <a:xfrm>
            <a:off x="4479032" y="4128431"/>
            <a:ext cx="1024888" cy="369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>
            <a:off x="4508099" y="1087686"/>
            <a:ext cx="1198414" cy="3088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463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build="p"/>
      <p:bldP spid="21" grpId="0" build="p"/>
      <p:bldP spid="24" grpId="0" animBg="1"/>
      <p:bldP spid="25" grpId="0" animBg="1"/>
      <p:bldP spid="26" grpId="0"/>
      <p:bldP spid="27" grpId="0" build="p"/>
      <p:bldP spid="28" grpId="0"/>
      <p:bldP spid="29" grpId="0" build="p"/>
      <p:bldP spid="30" grpId="0" build="p"/>
      <p:bldP spid="31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Text Box 2"/>
          <p:cNvSpPr txBox="1">
            <a:spLocks noChangeArrowheads="1"/>
          </p:cNvSpPr>
          <p:nvPr/>
        </p:nvSpPr>
        <p:spPr bwMode="auto">
          <a:xfrm>
            <a:off x="1752599" y="1143000"/>
            <a:ext cx="928254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 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）项目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我们把右部某位置上标有圆点的规则称为相应文法的一个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）项目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。特别地，对形如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Ａ∷＝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ε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的规则，相应ＬＲ（０）项目为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Ａ→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例如，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Ａ∷＝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β       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Ａ∷＝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β·   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ＬＲ（０）项目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Ａ∷＝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β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β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      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Ａ∷＝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lang="zh-CN" altLang="en-US" sz="2000" b="1" baseline="-2500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１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·β</a:t>
            </a:r>
            <a:r>
              <a:rPr lang="zh-CN" altLang="en-US" sz="2000" b="1" baseline="-25000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２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ＬＲ（０）项目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Ａ∷＝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β       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Ａ∷＝ 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·β  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ＬＲ（０）项目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若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Ａ∷＝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       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Ａ∷＝ 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       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ＬＲ（０）项目</a:t>
            </a:r>
            <a:endParaRPr kumimoji="1"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例如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一个规则Ａ∷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，根据圆点的位置不同可以有四个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（０）项目：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Ａ∷＝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正期待着从余留输入串中由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推出的符号串进栈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Ａ∷＝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a·BC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 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已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进栈，正期待着从余留输入串中由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推出的符号串进栈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Ａ∷＝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aB·C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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推出的符号串进栈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正期待着从余留输入串中由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推出  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     的符号串进栈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Ａ∷＝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·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推出的符号串进栈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对于规则Ａ∷＝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对应项目数为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｜</a:t>
            </a:r>
            <a:r>
              <a:rPr kumimoji="1"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｜＋１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个。（｜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｜表示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所含字符的个数）显然，不同的ＬＲ（０）项目反映了分析过程中栈顶的不同情况。</a:t>
            </a:r>
            <a:r>
              <a:rPr kumimoji="1"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49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524001"/>
            <a:ext cx="8534400" cy="4906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(3)</a:t>
            </a:r>
            <a:r>
              <a:rPr lang="en-US" altLang="zh-CN" sz="2000" b="1" dirty="0">
                <a:solidFill>
                  <a:srgbClr val="00FF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构造识别活前缀的有穷自动机</a:t>
            </a:r>
            <a:r>
              <a:rPr lang="en-US" altLang="zh-CN" sz="2000" b="1" dirty="0">
                <a:latin typeface="Times New Roman" panose="02020603050405020304" pitchFamily="18" charset="0"/>
              </a:rPr>
              <a:t>(FA)M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Knuth</a:t>
            </a:r>
            <a:r>
              <a:rPr lang="zh-CN" altLang="en-US" sz="2000" b="1" dirty="0">
                <a:latin typeface="Times New Roman" panose="02020603050405020304" pitchFamily="18" charset="0"/>
              </a:rPr>
              <a:t>证明了一个</a:t>
            </a:r>
            <a:r>
              <a:rPr lang="en-US" altLang="zh-CN" sz="2000" b="1" dirty="0">
                <a:latin typeface="Times New Roman" panose="02020603050405020304" pitchFamily="18" charset="0"/>
              </a:rPr>
              <a:t>LR</a:t>
            </a:r>
            <a:r>
              <a:rPr lang="zh-CN" altLang="en-US" sz="2000" b="1" dirty="0">
                <a:latin typeface="Times New Roman" panose="02020603050405020304" pitchFamily="18" charset="0"/>
              </a:rPr>
              <a:t>文法的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右句型</a:t>
            </a:r>
            <a:r>
              <a:rPr lang="zh-CN" altLang="en-US" sz="2000" b="1" dirty="0">
                <a:latin typeface="Times New Roman" panose="02020603050405020304" pitchFamily="18" charset="0"/>
              </a:rPr>
              <a:t>的所有活前缀能够为有穷自动机所接受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我们可以把文法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</a:rPr>
              <a:t>中每一个项目作为非确定有穷自动机的一个状态，构造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NFA </a:t>
            </a:r>
            <a:r>
              <a:rPr lang="zh-CN" altLang="en-US" sz="2000" b="1" dirty="0">
                <a:latin typeface="Times New Roman" panose="02020603050405020304" pitchFamily="18" charset="0"/>
              </a:rPr>
              <a:t>，然后再将其确定化为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000" b="1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000" b="1" dirty="0">
                <a:latin typeface="Times New Roman" panose="02020603050405020304" pitchFamily="18" charset="0"/>
              </a:rPr>
              <a:t>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的全部项目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例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设有文法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</a:rPr>
              <a:t>［</a:t>
            </a:r>
            <a:r>
              <a:rPr lang="en-US" altLang="zh-CN" sz="2000" b="1" dirty="0">
                <a:latin typeface="Times New Roman" panose="02020603050405020304" pitchFamily="18" charset="0"/>
              </a:rPr>
              <a:t>E</a:t>
            </a:r>
            <a:r>
              <a:rPr lang="zh-CN" altLang="en-US" sz="2000" b="1" dirty="0">
                <a:latin typeface="Times New Roman" panose="02020603050405020304" pitchFamily="18" charset="0"/>
              </a:rPr>
              <a:t>］</a:t>
            </a:r>
            <a:r>
              <a:rPr lang="en-US" altLang="zh-CN" sz="2000" b="1" dirty="0">
                <a:latin typeface="Times New Roman" panose="02020603050405020304" pitchFamily="18" charset="0"/>
              </a:rPr>
              <a:t>=(</a:t>
            </a:r>
            <a:r>
              <a:rPr lang="zh-CN" altLang="en-US" sz="2000" b="1" dirty="0">
                <a:latin typeface="Times New Roman" panose="02020603050405020304" pitchFamily="18" charset="0"/>
              </a:rPr>
              <a:t>｛</a:t>
            </a:r>
            <a:r>
              <a:rPr lang="en-US" altLang="zh-CN" sz="2000" b="1" dirty="0">
                <a:latin typeface="Times New Roman" panose="02020603050405020304" pitchFamily="18" charset="0"/>
              </a:rPr>
              <a:t>E,A,B</a:t>
            </a:r>
            <a:r>
              <a:rPr lang="zh-CN" altLang="en-US" sz="2000" b="1" dirty="0">
                <a:latin typeface="Times New Roman" panose="02020603050405020304" pitchFamily="18" charset="0"/>
              </a:rPr>
              <a:t>｝</a:t>
            </a:r>
            <a:r>
              <a:rPr lang="en-US" altLang="zh-CN" sz="2000" b="1" dirty="0">
                <a:latin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</a:rPr>
              <a:t>｛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a,b,c,d</a:t>
            </a:r>
            <a:r>
              <a:rPr lang="en-US" altLang="zh-CN" sz="2000" b="1" dirty="0">
                <a:latin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</a:rPr>
              <a:t>｝</a:t>
            </a:r>
            <a:r>
              <a:rPr lang="en-US" altLang="zh-CN" sz="2000" b="1" dirty="0">
                <a:latin typeface="Times New Roman" panose="02020603050405020304" pitchFamily="18" charset="0"/>
              </a:rPr>
              <a:t>, P, E)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，其中</a:t>
            </a:r>
            <a:r>
              <a:rPr lang="en-US" altLang="zh-CN" sz="2000" b="1" dirty="0">
                <a:latin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Times New Roman" panose="02020603050405020304" pitchFamily="18" charset="0"/>
              </a:rPr>
              <a:t>由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下列规则组成</a:t>
            </a:r>
            <a:r>
              <a:rPr lang="en-US" altLang="zh-CN" sz="2000" b="1" dirty="0">
                <a:latin typeface="Times New Roman" panose="02020603050405020304" pitchFamily="18" charset="0"/>
              </a:rPr>
              <a:t>: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① 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② 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⑤ B∷=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000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③ A∷=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⑥ B∷=d</a:t>
            </a:r>
            <a:r>
              <a:rPr lang="en-US" altLang="zh-CN" sz="2000" dirty="0">
                <a:latin typeface="Times New Roman" panose="02020603050405020304" pitchFamily="18" charset="0"/>
              </a:rPr>
              <a:t> </a:t>
            </a:r>
          </a:p>
        </p:txBody>
      </p:sp>
      <p:sp>
        <p:nvSpPr>
          <p:cNvPr id="680963" name="AutoShape 3"/>
          <p:cNvSpPr>
            <a:spLocks noChangeArrowheads="1"/>
          </p:cNvSpPr>
          <p:nvPr/>
        </p:nvSpPr>
        <p:spPr bwMode="auto">
          <a:xfrm>
            <a:off x="1676400" y="762000"/>
            <a:ext cx="8839200" cy="5943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0964" name="AutoShape 4"/>
          <p:cNvSpPr>
            <a:spLocks noChangeArrowheads="1"/>
          </p:cNvSpPr>
          <p:nvPr/>
        </p:nvSpPr>
        <p:spPr bwMode="gray">
          <a:xfrm>
            <a:off x="2362201" y="304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3. LR(0)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680965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80966" name="Picture 6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0967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04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1" y="3200401"/>
            <a:ext cx="8424863" cy="33956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          S’∷=E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    ① E∷=aA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    ② E∷=bB            ⑤ B∷=cB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    ③ A∷=cA            ⑥ B∷=d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</a:t>
            </a:r>
            <a:r>
              <a:rPr lang="zh-CN" altLang="en-US" sz="1800" b="1">
                <a:latin typeface="Times New Roman" panose="02020603050405020304" pitchFamily="18" charset="0"/>
              </a:rPr>
              <a:t>将文法拓广的目的是使文法只有一个开始符作为左部规则，这样构造出来的分析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器有唯一接受项目。否则</a:t>
            </a:r>
            <a:r>
              <a:rPr lang="en-US" altLang="zh-CN" sz="1800" b="1">
                <a:latin typeface="Times New Roman" panose="02020603050405020304" pitchFamily="18" charset="0"/>
              </a:rPr>
              <a:t>E∷=aA</a:t>
            </a:r>
            <a:r>
              <a:rPr lang="zh-CN" altLang="en-US" sz="1800" b="1">
                <a:latin typeface="Times New Roman" panose="02020603050405020304" pitchFamily="18" charset="0"/>
              </a:rPr>
              <a:t>和</a:t>
            </a:r>
            <a:r>
              <a:rPr lang="en-US" altLang="zh-CN" sz="1800" b="1">
                <a:latin typeface="Times New Roman" panose="02020603050405020304" pitchFamily="18" charset="0"/>
              </a:rPr>
              <a:t>E∷=bB</a:t>
            </a:r>
            <a:r>
              <a:rPr lang="zh-CN" altLang="en-US" sz="1800" b="1">
                <a:latin typeface="Times New Roman" panose="02020603050405020304" pitchFamily="18" charset="0"/>
              </a:rPr>
              <a:t>就有两个归约项目。</a:t>
            </a:r>
          </a:p>
        </p:txBody>
      </p:sp>
      <p:sp>
        <p:nvSpPr>
          <p:cNvPr id="681987" name="Oval 3"/>
          <p:cNvSpPr>
            <a:spLocks noChangeArrowheads="1"/>
          </p:cNvSpPr>
          <p:nvPr/>
        </p:nvSpPr>
        <p:spPr bwMode="auto">
          <a:xfrm>
            <a:off x="2057401" y="3259137"/>
            <a:ext cx="307975" cy="28098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81988" name="Rectangle 4"/>
          <p:cNvSpPr>
            <a:spLocks noChangeArrowheads="1"/>
          </p:cNvSpPr>
          <p:nvPr/>
        </p:nvSpPr>
        <p:spPr bwMode="auto">
          <a:xfrm>
            <a:off x="1828801" y="1676401"/>
            <a:ext cx="8207375" cy="10064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为了方便起见，我们在上述文法中引入一个新的开始符号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S′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，并将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S’∷=E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作为第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个规则，从而得到所谓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的拓广文法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G′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，显然，</a:t>
            </a: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L(G)=L(G’)</a:t>
            </a:r>
            <a:r>
              <a: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81989" name="AutoShape 5"/>
          <p:cNvSpPr>
            <a:spLocks noChangeArrowheads="1"/>
          </p:cNvSpPr>
          <p:nvPr/>
        </p:nvSpPr>
        <p:spPr bwMode="auto">
          <a:xfrm>
            <a:off x="1676400" y="685800"/>
            <a:ext cx="8763000" cy="60198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681990" name="AutoShape 6"/>
          <p:cNvSpPr>
            <a:spLocks noChangeArrowheads="1"/>
          </p:cNvSpPr>
          <p:nvPr/>
        </p:nvSpPr>
        <p:spPr bwMode="gray">
          <a:xfrm>
            <a:off x="2438401" y="304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</a:pPr>
            <a:r>
              <a:rPr lang="en-US" altLang="zh-CN" sz="2800" b="1">
                <a:solidFill>
                  <a:srgbClr val="FFFF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3. LR(0)</a:t>
            </a:r>
            <a:r>
              <a:rPr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681991" name="Group 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81992" name="Picture 8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1993" name="Picture 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17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8650288" cy="32766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对于文法</a:t>
            </a:r>
            <a:r>
              <a:rPr lang="en-US" altLang="zh-CN" sz="2000" b="1">
                <a:latin typeface="Times New Roman" panose="02020603050405020304" pitchFamily="18" charset="0"/>
              </a:rPr>
              <a:t>G′,</a:t>
            </a:r>
            <a:r>
              <a:rPr lang="zh-CN" altLang="en-US" sz="2000" b="1">
                <a:latin typeface="Times New Roman" panose="02020603050405020304" pitchFamily="18" charset="0"/>
              </a:rPr>
              <a:t>其</a:t>
            </a:r>
            <a:r>
              <a:rPr lang="en-US" altLang="zh-CN" sz="2000" b="1">
                <a:latin typeface="Times New Roman" panose="02020603050405020304" pitchFamily="18" charset="0"/>
              </a:rPr>
              <a:t>LR(0)</a:t>
            </a:r>
            <a:r>
              <a:rPr lang="zh-CN" altLang="en-US" sz="2000" b="1">
                <a:latin typeface="Times New Roman" panose="02020603050405020304" pitchFamily="18" charset="0"/>
              </a:rPr>
              <a:t>项目有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⑴ </a:t>
            </a:r>
            <a:r>
              <a:rPr lang="en-US" altLang="zh-CN" sz="2000" b="1">
                <a:latin typeface="Times New Roman" panose="02020603050405020304" pitchFamily="18" charset="0"/>
              </a:rPr>
              <a:t>S′∷=·E          ⑺ A∷=c·A      ⒀ E∷=bB·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⑵ S′∷=E·          ⑻ A∷=cA·        ⒁ B∷=·cB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⑶ E∷=·aA           ⑼ A∷=·d         ⒂ B∷=c·B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⑷ E∷=a·A         ⑽ A∷=d·       ⒃ B∷=cB·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⑸ E∷=aA·           ⑾ E∷=·bB    ⒄ B∷=·d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⑹ A∷=·cA         ⑿ E∷=b·B        ⒅ B∷=d·</a:t>
            </a:r>
          </a:p>
        </p:txBody>
      </p:sp>
      <p:sp>
        <p:nvSpPr>
          <p:cNvPr id="683012" name="AutoShape 4"/>
          <p:cNvSpPr>
            <a:spLocks noChangeArrowheads="1"/>
          </p:cNvSpPr>
          <p:nvPr/>
        </p:nvSpPr>
        <p:spPr bwMode="auto">
          <a:xfrm>
            <a:off x="1676400" y="685800"/>
            <a:ext cx="8839200" cy="60198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13" name="AutoShape 5"/>
          <p:cNvSpPr>
            <a:spLocks noChangeArrowheads="1"/>
          </p:cNvSpPr>
          <p:nvPr/>
        </p:nvSpPr>
        <p:spPr bwMode="gray">
          <a:xfrm>
            <a:off x="2438401" y="304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3. LR(0)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683014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83015" name="Picture 7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3016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24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1447801"/>
            <a:ext cx="8382000" cy="498951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b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800" b="1" dirty="0">
                <a:latin typeface="Times New Roman" panose="02020603050405020304" pitchFamily="18" charset="0"/>
              </a:rPr>
              <a:t>我们可根据它们不同作用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将一个文法全部</a:t>
            </a:r>
            <a:r>
              <a:rPr lang="en-US" altLang="zh-CN" sz="1800" b="1" dirty="0">
                <a:latin typeface="Times New Roman" panose="02020603050405020304" pitchFamily="18" charset="0"/>
              </a:rPr>
              <a:t>LR(0)</a:t>
            </a:r>
            <a:r>
              <a:rPr lang="zh-CN" altLang="en-US" sz="1800" b="1" dirty="0">
                <a:latin typeface="Times New Roman" panose="02020603050405020304" pitchFamily="18" charset="0"/>
              </a:rPr>
              <a:t>项目进行分三类。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 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对于形如</a:t>
            </a:r>
            <a:r>
              <a:rPr lang="en-US" altLang="zh-CN" sz="1800" b="1" dirty="0">
                <a:latin typeface="Times New Roman" panose="02020603050405020304" pitchFamily="18" charset="0"/>
              </a:rPr>
              <a:t>A∷=β·</a:t>
            </a:r>
            <a:r>
              <a:rPr lang="zh-CN" altLang="en-US" sz="1800" b="1" dirty="0">
                <a:latin typeface="Times New Roman" panose="02020603050405020304" pitchFamily="18" charset="0"/>
              </a:rPr>
              <a:t>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, </a:t>
            </a:r>
            <a:r>
              <a:rPr lang="zh-CN" altLang="en-US" sz="1800" b="1" dirty="0">
                <a:latin typeface="Times New Roman" panose="02020603050405020304" pitchFamily="18" charset="0"/>
              </a:rPr>
              <a:t>因为它表明右部符号串</a:t>
            </a:r>
            <a:r>
              <a:rPr lang="en-US" altLang="zh-CN" sz="1800" b="1" dirty="0">
                <a:latin typeface="Times New Roman" panose="02020603050405020304" pitchFamily="18" charset="0"/>
              </a:rPr>
              <a:t>β</a:t>
            </a:r>
            <a:r>
              <a:rPr lang="zh-CN" altLang="en-US" sz="1800" b="1" dirty="0">
                <a:latin typeface="Times New Roman" panose="02020603050405020304" pitchFamily="18" charset="0"/>
              </a:rPr>
              <a:t>已出现在栈顶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此时相应分析动作应按规则进行归约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称此种项目为</a:t>
            </a: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归约项目</a:t>
            </a:r>
            <a:r>
              <a:rPr lang="zh-CN" altLang="en-US" sz="1800" b="1" dirty="0">
                <a:latin typeface="Times New Roman" panose="02020603050405020304" pitchFamily="18" charset="0"/>
              </a:rPr>
              <a:t>。上例中的项目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(2),(5),(8),(10),(13),(16),(18)</a:t>
            </a:r>
            <a:r>
              <a:rPr lang="zh-CN" altLang="en-US" sz="1800" b="1" dirty="0">
                <a:latin typeface="Times New Roman" panose="02020603050405020304" pitchFamily="18" charset="0"/>
              </a:rPr>
              <a:t>都是归约项目。对于项目②显然仅用于分析过程中最后一次归约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它表明整个分析过程已成功地完成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是一个特殊的归约项目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称</a:t>
            </a: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接受项目</a:t>
            </a:r>
            <a:r>
              <a:rPr lang="zh-CN" altLang="en-US" sz="1800" b="1" dirty="0">
                <a:latin typeface="Times New Roman" panose="02020603050405020304" pitchFamily="18" charset="0"/>
              </a:rPr>
              <a:t>。</a:t>
            </a:r>
          </a:p>
          <a:p>
            <a:pPr algn="just">
              <a:buFont typeface="Wingdings" panose="05000000000000000000" pitchFamily="2" charset="2"/>
              <a:buNone/>
            </a:pPr>
            <a:endParaRPr lang="zh-CN" altLang="en-US" sz="1800" b="1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对于形如</a:t>
            </a:r>
            <a:r>
              <a:rPr lang="en-US" altLang="zh-CN" sz="1800" b="1" dirty="0">
                <a:latin typeface="Times New Roman" panose="02020603050405020304" pitchFamily="18" charset="0"/>
              </a:rPr>
              <a:t>A∷=β</a:t>
            </a:r>
            <a:r>
              <a:rPr lang="zh-CN" altLang="en-US" sz="1800" b="1" baseline="-25000" dirty="0">
                <a:latin typeface="Times New Roman" panose="02020603050405020304" pitchFamily="18" charset="0"/>
              </a:rPr>
              <a:t>１</a:t>
            </a:r>
            <a:r>
              <a:rPr lang="en-US" altLang="zh-CN" sz="1800" b="1" dirty="0">
                <a:latin typeface="Times New Roman" panose="02020603050405020304" pitchFamily="18" charset="0"/>
              </a:rPr>
              <a:t>·aβ</a:t>
            </a:r>
            <a:r>
              <a:rPr lang="zh-CN" altLang="en-US" sz="1800" b="1" baseline="-25000" dirty="0">
                <a:latin typeface="Times New Roman" panose="02020603050405020304" pitchFamily="18" charset="0"/>
              </a:rPr>
              <a:t>２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其中</a:t>
            </a:r>
            <a:r>
              <a:rPr lang="en-US" altLang="zh-CN" sz="1800" b="1" dirty="0">
                <a:latin typeface="Times New Roman" panose="02020603050405020304" pitchFamily="18" charset="0"/>
              </a:rPr>
              <a:t>β1</a:t>
            </a:r>
            <a:r>
              <a:rPr lang="zh-CN" altLang="en-US" sz="1800" b="1" dirty="0">
                <a:latin typeface="Times New Roman" panose="02020603050405020304" pitchFamily="18" charset="0"/>
              </a:rPr>
              <a:t>可以是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ε,</a:t>
            </a:r>
            <a:r>
              <a:rPr lang="en-US" altLang="zh-CN" sz="1800" b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是终结符</a:t>
            </a:r>
            <a:r>
              <a:rPr lang="en-US" altLang="zh-CN" sz="1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相应分析动作应将当前输入符号移入栈中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故称此项目为</a:t>
            </a: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移进项目</a:t>
            </a:r>
            <a:r>
              <a:rPr lang="zh-CN" altLang="en-US" sz="1800" b="1" dirty="0">
                <a:latin typeface="Times New Roman" panose="02020603050405020304" pitchFamily="18" charset="0"/>
              </a:rPr>
              <a:t>。上例中项目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(3),(6),(9),(11),(14),(17)</a:t>
            </a:r>
            <a:r>
              <a:rPr lang="zh-CN" altLang="en-US" sz="1800" b="1" dirty="0">
                <a:latin typeface="Times New Roman" panose="02020603050405020304" pitchFamily="18" charset="0"/>
              </a:rPr>
              <a:t>都是移进项目</a:t>
            </a:r>
            <a:r>
              <a:rPr lang="en-US" altLang="zh-CN" sz="1800" b="1" dirty="0">
                <a:latin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zh-CN" sz="1800" b="1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c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对于形如</a:t>
            </a:r>
            <a:r>
              <a:rPr lang="en-US" altLang="zh-CN" sz="1800" b="1" dirty="0">
                <a:latin typeface="Times New Roman" panose="02020603050405020304" pitchFamily="18" charset="0"/>
              </a:rPr>
              <a:t>A∷=β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·Bβ</a:t>
            </a:r>
            <a:r>
              <a:rPr lang="zh-CN" altLang="en-US" sz="18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1800" b="1" dirty="0">
                <a:latin typeface="Times New Roman" panose="02020603050405020304" pitchFamily="18" charset="0"/>
              </a:rPr>
              <a:t>，其中</a:t>
            </a:r>
            <a:r>
              <a:rPr lang="en-US" altLang="zh-CN" sz="1800" b="1" dirty="0">
                <a:latin typeface="Times New Roman" panose="02020603050405020304" pitchFamily="18" charset="0"/>
              </a:rPr>
              <a:t>β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</a:rPr>
              <a:t>可以是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ε,</a:t>
            </a:r>
            <a:r>
              <a:rPr lang="en-US" altLang="zh-CN" sz="1800" b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1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是非终结符</a:t>
            </a:r>
            <a:r>
              <a:rPr lang="en-US" altLang="zh-CN" sz="1800" b="1" dirty="0">
                <a:latin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</a:rPr>
              <a:t>由于我们期待着从余留输入符号串中进行归约而得到</a:t>
            </a:r>
            <a:r>
              <a:rPr lang="en-US" altLang="zh-CN" sz="1800" b="1" dirty="0">
                <a:latin typeface="Times New Roman" panose="02020603050405020304" pitchFamily="18" charset="0"/>
              </a:rPr>
              <a:t>B,</a:t>
            </a:r>
            <a:r>
              <a:rPr lang="zh-CN" altLang="en-US" sz="1800" b="1" dirty="0">
                <a:latin typeface="Times New Roman" panose="02020603050405020304" pitchFamily="18" charset="0"/>
              </a:rPr>
              <a:t>称此类项目为</a:t>
            </a:r>
            <a:r>
              <a:rPr lang="zh-CN" altLang="en-US" sz="1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待约项目</a:t>
            </a:r>
            <a:r>
              <a:rPr lang="zh-CN" altLang="en-US" sz="1800" b="1" dirty="0">
                <a:latin typeface="Times New Roman" panose="02020603050405020304" pitchFamily="18" charset="0"/>
              </a:rPr>
              <a:t>。上例中的</a:t>
            </a:r>
            <a:r>
              <a:rPr lang="en-US" altLang="zh-CN" sz="1800" b="1" dirty="0">
                <a:latin typeface="Times New Roman" panose="02020603050405020304" pitchFamily="18" charset="0"/>
              </a:rPr>
              <a:t>(1),(4),(7),(12),(15)</a:t>
            </a:r>
            <a:r>
              <a:rPr lang="zh-CN" altLang="en-US" sz="1800" b="1" dirty="0">
                <a:latin typeface="Times New Roman" panose="02020603050405020304" pitchFamily="18" charset="0"/>
              </a:rPr>
              <a:t>都是待约项目。  </a:t>
            </a:r>
          </a:p>
        </p:txBody>
      </p:sp>
      <p:sp>
        <p:nvSpPr>
          <p:cNvPr id="684035" name="AutoShape 3"/>
          <p:cNvSpPr>
            <a:spLocks noChangeArrowheads="1"/>
          </p:cNvSpPr>
          <p:nvPr/>
        </p:nvSpPr>
        <p:spPr bwMode="auto">
          <a:xfrm>
            <a:off x="1676400" y="762000"/>
            <a:ext cx="8839200" cy="59436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36" name="AutoShape 4"/>
          <p:cNvSpPr>
            <a:spLocks noChangeArrowheads="1"/>
          </p:cNvSpPr>
          <p:nvPr/>
        </p:nvSpPr>
        <p:spPr bwMode="gray">
          <a:xfrm>
            <a:off x="2438401" y="304800"/>
            <a:ext cx="7299325" cy="7874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38CDF">
                  <a:gamma/>
                  <a:shade val="46275"/>
                  <a:invGamma/>
                </a:srgbClr>
              </a:gs>
              <a:gs pos="50000">
                <a:srgbClr val="138CDF"/>
              </a:gs>
              <a:gs pos="100000">
                <a:srgbClr val="138CD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Aft>
                <a:spcPct val="20000"/>
              </a:spcAft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3. LR(0)</a:t>
            </a:r>
            <a:r>
              <a:rPr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Arial" panose="020B0604020202020204" pitchFamily="34" charset="0"/>
              </a:rPr>
              <a:t>分析表的构造</a:t>
            </a:r>
          </a:p>
        </p:txBody>
      </p:sp>
      <p:grpSp>
        <p:nvGrpSpPr>
          <p:cNvPr id="684037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84038" name="Picture 6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4039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832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9544"/>
            <a:ext cx="7321550" cy="305117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000" b="1" dirty="0">
                <a:latin typeface="Times New Roman" panose="02020603050405020304" pitchFamily="18" charset="0"/>
              </a:rPr>
              <a:t>构造识别活前缀的</a:t>
            </a:r>
            <a:r>
              <a:rPr lang="en-US" altLang="zh-CN" sz="2000" b="1" dirty="0">
                <a:latin typeface="Times New Roman" panose="02020603050405020304" pitchFamily="18" charset="0"/>
              </a:rPr>
              <a:t>NFA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上述文法共有</a:t>
            </a:r>
            <a:r>
              <a:rPr lang="en-US" altLang="zh-CN" sz="2000" b="1" dirty="0">
                <a:latin typeface="Times New Roman" panose="02020603050405020304" pitchFamily="18" charset="0"/>
              </a:rPr>
              <a:t>18</a:t>
            </a:r>
            <a:r>
              <a:rPr lang="zh-CN" altLang="en-US" sz="2000" b="1" dirty="0">
                <a:latin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</a:rPr>
              <a:t>LR</a:t>
            </a: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</a:rPr>
              <a:t>）项目，所以可以构造一个具有</a:t>
            </a:r>
            <a:r>
              <a:rPr lang="en-US" altLang="zh-CN" sz="2000" b="1" dirty="0">
                <a:latin typeface="Times New Roman" panose="02020603050405020304" pitchFamily="18" charset="0"/>
              </a:rPr>
              <a:t>18</a:t>
            </a:r>
            <a:r>
              <a:rPr lang="zh-CN" altLang="en-US" sz="2000" b="1" dirty="0">
                <a:latin typeface="Times New Roman" panose="02020603050405020304" pitchFamily="18" charset="0"/>
              </a:rPr>
              <a:t>个状态的</a:t>
            </a:r>
            <a:r>
              <a:rPr lang="en-US" altLang="zh-CN" sz="2000" b="1" dirty="0">
                <a:latin typeface="Times New Roman" panose="02020603050405020304" pitchFamily="18" charset="0"/>
              </a:rPr>
              <a:t>NFA</a:t>
            </a:r>
            <a:r>
              <a:rPr lang="zh-CN" altLang="en-US" sz="2000" b="1" dirty="0">
                <a:latin typeface="Times New Roman" panose="02020603050405020304" pitchFamily="18" charset="0"/>
              </a:rPr>
              <a:t>。并规定项目（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）为初始状态。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</a:rPr>
              <a:t>NFA</a:t>
            </a:r>
            <a:r>
              <a:rPr lang="zh-CN" altLang="en-US" sz="2000" b="1" dirty="0">
                <a:latin typeface="Times New Roman" panose="02020603050405020304" pitchFamily="18" charset="0"/>
              </a:rPr>
              <a:t>构造方法如下；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sz="2000" b="1" dirty="0">
                <a:latin typeface="Times New Roman" panose="02020603050405020304" pitchFamily="18" charset="0"/>
              </a:rPr>
              <a:t> 如果状态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latin typeface="Times New Roman" panose="02020603050405020304" pitchFamily="18" charset="0"/>
              </a:rPr>
              <a:t>出自同一规则，而且状态</a:t>
            </a:r>
            <a:r>
              <a:rPr lang="en-US" altLang="zh-CN" sz="2000" b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的圆点只落后于状态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的圆点一个位置， 如状态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为一个项）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Ａ∷＝Ｘ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２</a:t>
            </a:r>
            <a:r>
              <a:rPr lang="en-US" altLang="zh-CN" sz="2000" b="1" dirty="0">
                <a:latin typeface="Times New Roman" panose="02020603050405020304" pitchFamily="18" charset="0"/>
              </a:rPr>
              <a:t>…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i-1</a:t>
            </a:r>
            <a:r>
              <a:rPr lang="en-US" altLang="zh-CN" sz="2000" b="1" dirty="0">
                <a:latin typeface="Times New Roman" panose="02020603050405020304" pitchFamily="18" charset="0"/>
              </a:rPr>
              <a:t>·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i+1 </a:t>
            </a:r>
            <a:r>
              <a:rPr lang="en-US" altLang="zh-CN" sz="2000" b="1" dirty="0">
                <a:latin typeface="Times New Roman" panose="02020603050405020304" pitchFamily="18" charset="0"/>
              </a:rPr>
              <a:t>…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m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而状态</a:t>
            </a:r>
            <a:r>
              <a:rPr lang="en-US" altLang="zh-CN" sz="2000" b="1" dirty="0">
                <a:latin typeface="Times New Roman" panose="02020603050405020304" pitchFamily="18" charset="0"/>
              </a:rPr>
              <a:t>j(j</a:t>
            </a:r>
            <a:r>
              <a:rPr lang="zh-CN" altLang="en-US" sz="2000" b="1" dirty="0">
                <a:latin typeface="Times New Roman" panose="02020603050405020304" pitchFamily="18" charset="0"/>
              </a:rPr>
              <a:t>为为一个项） 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Ａ∷＝Ｘ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zh-CN" altLang="en-US" sz="2000" b="1" baseline="-25000" dirty="0">
                <a:latin typeface="Times New Roman" panose="02020603050405020304" pitchFamily="18" charset="0"/>
              </a:rPr>
              <a:t>２</a:t>
            </a:r>
            <a:r>
              <a:rPr lang="en-US" altLang="zh-CN" sz="2000" b="1" dirty="0">
                <a:latin typeface="Times New Roman" panose="02020603050405020304" pitchFamily="18" charset="0"/>
              </a:rPr>
              <a:t>…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i-1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·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i+1</a:t>
            </a:r>
            <a:r>
              <a:rPr lang="en-US" altLang="zh-CN" sz="2000" b="1" dirty="0">
                <a:latin typeface="Times New Roman" panose="02020603050405020304" pitchFamily="18" charset="0"/>
              </a:rPr>
              <a:t>…</a:t>
            </a:r>
            <a:r>
              <a:rPr lang="zh-CN" altLang="en-US" sz="2000" b="1" dirty="0">
                <a:latin typeface="Times New Roman" panose="02020603050405020304" pitchFamily="18" charset="0"/>
              </a:rPr>
              <a:t>Ｘ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m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则从状态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出发，画一条标记为Ｘ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的弧到状态</a:t>
            </a:r>
            <a:r>
              <a:rPr lang="en-US" altLang="zh-CN" sz="2000" b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85059" name="Oval 3"/>
          <p:cNvSpPr>
            <a:spLocks noChangeArrowheads="1"/>
          </p:cNvSpPr>
          <p:nvPr/>
        </p:nvSpPr>
        <p:spPr bwMode="auto">
          <a:xfrm>
            <a:off x="4225925" y="4251325"/>
            <a:ext cx="503238" cy="503238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85060" name="Oval 4"/>
          <p:cNvSpPr>
            <a:spLocks noChangeArrowheads="1"/>
          </p:cNvSpPr>
          <p:nvPr/>
        </p:nvSpPr>
        <p:spPr bwMode="auto">
          <a:xfrm>
            <a:off x="7321550" y="4251325"/>
            <a:ext cx="503238" cy="503238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685061" name="Line 5"/>
          <p:cNvSpPr>
            <a:spLocks noChangeShapeType="1"/>
          </p:cNvSpPr>
          <p:nvPr/>
        </p:nvSpPr>
        <p:spPr bwMode="auto">
          <a:xfrm>
            <a:off x="4729163" y="4467225"/>
            <a:ext cx="2519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2" name="Rectangle 6"/>
          <p:cNvSpPr>
            <a:spLocks noChangeArrowheads="1"/>
          </p:cNvSpPr>
          <p:nvPr/>
        </p:nvSpPr>
        <p:spPr bwMode="auto">
          <a:xfrm>
            <a:off x="5665788" y="3962400"/>
            <a:ext cx="526106" cy="40011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Ｘ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85063" name="Oval 7"/>
          <p:cNvSpPr>
            <a:spLocks noChangeArrowheads="1"/>
          </p:cNvSpPr>
          <p:nvPr/>
        </p:nvSpPr>
        <p:spPr bwMode="auto">
          <a:xfrm>
            <a:off x="4191000" y="5808664"/>
            <a:ext cx="361950" cy="346075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8575" algn="ctr">
                <a:solidFill>
                  <a:schemeClr val="hlink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5064" name="Oval 8"/>
          <p:cNvSpPr>
            <a:spLocks noChangeArrowheads="1"/>
          </p:cNvSpPr>
          <p:nvPr/>
        </p:nvSpPr>
        <p:spPr bwMode="auto">
          <a:xfrm>
            <a:off x="5199063" y="5819776"/>
            <a:ext cx="361950" cy="346075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8575" algn="ctr">
                <a:solidFill>
                  <a:schemeClr val="hlink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85065" name="Line 9"/>
          <p:cNvSpPr>
            <a:spLocks noChangeShapeType="1"/>
          </p:cNvSpPr>
          <p:nvPr/>
        </p:nvSpPr>
        <p:spPr bwMode="auto">
          <a:xfrm>
            <a:off x="4552951" y="59642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5066" name="Text Box 10"/>
          <p:cNvSpPr txBox="1">
            <a:spLocks noChangeArrowheads="1"/>
          </p:cNvSpPr>
          <p:nvPr/>
        </p:nvSpPr>
        <p:spPr bwMode="auto">
          <a:xfrm>
            <a:off x="4552950" y="5676900"/>
            <a:ext cx="433388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85067" name="Oval 11"/>
          <p:cNvSpPr>
            <a:spLocks noChangeArrowheads="1"/>
          </p:cNvSpPr>
          <p:nvPr/>
        </p:nvSpPr>
        <p:spPr bwMode="auto">
          <a:xfrm>
            <a:off x="6346825" y="5815014"/>
            <a:ext cx="361950" cy="346075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8575" algn="ctr">
                <a:solidFill>
                  <a:schemeClr val="hlink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85068" name="Oval 12"/>
          <p:cNvSpPr>
            <a:spLocks noChangeArrowheads="1"/>
          </p:cNvSpPr>
          <p:nvPr/>
        </p:nvSpPr>
        <p:spPr bwMode="auto">
          <a:xfrm>
            <a:off x="7337425" y="5791201"/>
            <a:ext cx="361950" cy="346075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8575" algn="ctr">
                <a:solidFill>
                  <a:schemeClr val="hlink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85069" name="Line 13"/>
          <p:cNvSpPr>
            <a:spLocks noChangeShapeType="1"/>
          </p:cNvSpPr>
          <p:nvPr/>
        </p:nvSpPr>
        <p:spPr bwMode="auto">
          <a:xfrm>
            <a:off x="6708776" y="59705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5070" name="Text Box 14"/>
          <p:cNvSpPr txBox="1">
            <a:spLocks noChangeArrowheads="1"/>
          </p:cNvSpPr>
          <p:nvPr/>
        </p:nvSpPr>
        <p:spPr bwMode="auto">
          <a:xfrm>
            <a:off x="6708775" y="5683250"/>
            <a:ext cx="433388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5071" name="Text Box 15"/>
          <p:cNvSpPr txBox="1">
            <a:spLocks noChangeArrowheads="1"/>
          </p:cNvSpPr>
          <p:nvPr/>
        </p:nvSpPr>
        <p:spPr bwMode="auto">
          <a:xfrm>
            <a:off x="3124200" y="5105400"/>
            <a:ext cx="1447800" cy="36933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</a:p>
        </p:txBody>
      </p:sp>
      <p:sp>
        <p:nvSpPr>
          <p:cNvPr id="17" name="矩形 16"/>
          <p:cNvSpPr/>
          <p:nvPr/>
        </p:nvSpPr>
        <p:spPr>
          <a:xfrm>
            <a:off x="7248525" y="722899"/>
            <a:ext cx="559463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⑴ </a:t>
            </a:r>
            <a:r>
              <a:rPr lang="en-US" altLang="zh-CN" b="1" dirty="0">
                <a:latin typeface="Times New Roman" panose="02020603050405020304" pitchFamily="18" charset="0"/>
              </a:rPr>
              <a:t>S′∷=·E    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</a:rPr>
              <a:t>⑺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⒀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⑵ S′∷=E·          ⑻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·          ⒁ B∷=·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⑶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⑼ A∷=·d           ⒂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⑷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⑽ A∷=d·         ⒃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·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⑸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·           ⑾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      ⒄ B∷=·d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⑹ A∷=·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⑿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b="1" dirty="0">
                <a:latin typeface="Times New Roman" panose="02020603050405020304" pitchFamily="18" charset="0"/>
              </a:rPr>
              <a:t>        ⒅ B∷=d·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1597537" y="5721927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63486" y="5761713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</a:rPr>
              <a:t>S′∷=·E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2405114" y="5761713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</a:rPr>
              <a:t>S′∷=E·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218210"/>
            <a:ext cx="8610600" cy="4137025"/>
          </a:xfrm>
        </p:spPr>
        <p:txBody>
          <a:bodyPr/>
          <a:lstStyle/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②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</a:rPr>
              <a:t>如果状态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圆点之后那个符号Ｘ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为非终结符，那么从状态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画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弧到所有形如Ｘ</a:t>
            </a:r>
            <a:r>
              <a:rPr lang="en-US" altLang="zh-CN" sz="2400" b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·β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的项目（状态）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1800" b="1" dirty="0">
              <a:solidFill>
                <a:srgbClr val="FF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1800" dirty="0">
              <a:solidFill>
                <a:srgbClr val="FF0066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FF0066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FF0066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endParaRPr lang="zh-CN" altLang="en-US" sz="1800" b="1" dirty="0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例如</a:t>
            </a:r>
            <a:r>
              <a:rPr lang="zh-CN" altLang="en-US" sz="2000" b="1" dirty="0">
                <a:latin typeface="Times New Roman" panose="02020603050405020304" pitchFamily="18" charset="0"/>
              </a:rPr>
              <a:t>状态①圆点之后那个符号是</a:t>
            </a:r>
            <a:r>
              <a:rPr lang="en-US" altLang="zh-CN" sz="2000" b="1" dirty="0">
                <a:latin typeface="Times New Roman" panose="02020603050405020304" pitchFamily="18" charset="0"/>
              </a:rPr>
              <a:t>E</a:t>
            </a:r>
            <a:r>
              <a:rPr lang="zh-CN" altLang="en-US" sz="2000" b="1" dirty="0">
                <a:latin typeface="Times New Roman" panose="02020603050405020304" pitchFamily="18" charset="0"/>
              </a:rPr>
              <a:t>，为非终结符，那么从状态①画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弧到所有形如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E∷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·β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的项目（状态）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即</a:t>
            </a:r>
            <a:r>
              <a:rPr lang="zh-CN" altLang="en-US" sz="2000" b="1" dirty="0">
                <a:latin typeface="Times New Roman" panose="02020603050405020304" pitchFamily="18" charset="0"/>
              </a:rPr>
              <a:t>③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状态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</a:rPr>
              <a:t>E∷=·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 )</a:t>
            </a:r>
            <a:r>
              <a:rPr lang="zh-CN" altLang="en-US" sz="2000" b="1" dirty="0">
                <a:latin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状态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</a:rPr>
              <a:t>E∷=·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endParaRPr lang="en-US" altLang="zh-CN" sz="2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86084" name="Oval 4"/>
          <p:cNvSpPr>
            <a:spLocks noChangeArrowheads="1"/>
          </p:cNvSpPr>
          <p:nvPr/>
        </p:nvSpPr>
        <p:spPr bwMode="auto">
          <a:xfrm>
            <a:off x="2324100" y="1762848"/>
            <a:ext cx="503238" cy="5032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86085" name="Oval 5"/>
          <p:cNvSpPr>
            <a:spLocks noChangeArrowheads="1"/>
          </p:cNvSpPr>
          <p:nvPr/>
        </p:nvSpPr>
        <p:spPr bwMode="auto">
          <a:xfrm>
            <a:off x="5346700" y="1582666"/>
            <a:ext cx="1646382" cy="8591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Ｘ</a:t>
            </a:r>
            <a:r>
              <a:rPr lang="en-US" altLang="zh-CN" sz="200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∷</a:t>
            </a: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·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β</a:t>
            </a:r>
          </a:p>
        </p:txBody>
      </p:sp>
      <p:sp>
        <p:nvSpPr>
          <p:cNvPr id="686086" name="Line 6"/>
          <p:cNvSpPr>
            <a:spLocks noChangeShapeType="1"/>
          </p:cNvSpPr>
          <p:nvPr/>
        </p:nvSpPr>
        <p:spPr bwMode="auto">
          <a:xfrm>
            <a:off x="2827338" y="1978747"/>
            <a:ext cx="2519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87" name="Rectangle 7"/>
          <p:cNvSpPr>
            <a:spLocks noChangeArrowheads="1"/>
          </p:cNvSpPr>
          <p:nvPr/>
        </p:nvSpPr>
        <p:spPr bwMode="auto">
          <a:xfrm>
            <a:off x="3657600" y="1437409"/>
            <a:ext cx="285656" cy="369332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</a:p>
        </p:txBody>
      </p:sp>
      <p:sp>
        <p:nvSpPr>
          <p:cNvPr id="686088" name="Oval 8"/>
          <p:cNvSpPr>
            <a:spLocks noChangeArrowheads="1"/>
          </p:cNvSpPr>
          <p:nvPr/>
        </p:nvSpPr>
        <p:spPr bwMode="auto">
          <a:xfrm>
            <a:off x="2827341" y="5123584"/>
            <a:ext cx="361950" cy="3460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6089" name="Oval 9"/>
          <p:cNvSpPr>
            <a:spLocks noChangeArrowheads="1"/>
          </p:cNvSpPr>
          <p:nvPr/>
        </p:nvSpPr>
        <p:spPr bwMode="auto">
          <a:xfrm>
            <a:off x="3905250" y="5217248"/>
            <a:ext cx="361950" cy="346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86090" name="Oval 10"/>
          <p:cNvSpPr>
            <a:spLocks noChangeArrowheads="1"/>
          </p:cNvSpPr>
          <p:nvPr/>
        </p:nvSpPr>
        <p:spPr bwMode="auto">
          <a:xfrm>
            <a:off x="3905250" y="4496523"/>
            <a:ext cx="361950" cy="346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86091" name="Oval 11"/>
          <p:cNvSpPr>
            <a:spLocks noChangeArrowheads="1"/>
          </p:cNvSpPr>
          <p:nvPr/>
        </p:nvSpPr>
        <p:spPr bwMode="auto">
          <a:xfrm>
            <a:off x="3905250" y="5816765"/>
            <a:ext cx="361950" cy="346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/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86092" name="Line 12"/>
          <p:cNvSpPr>
            <a:spLocks noChangeShapeType="1"/>
          </p:cNvSpPr>
          <p:nvPr/>
        </p:nvSpPr>
        <p:spPr bwMode="auto">
          <a:xfrm>
            <a:off x="3259139" y="5361709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6093" name="Text Box 13"/>
          <p:cNvSpPr txBox="1">
            <a:spLocks noChangeArrowheads="1"/>
          </p:cNvSpPr>
          <p:nvPr/>
        </p:nvSpPr>
        <p:spPr bwMode="auto">
          <a:xfrm>
            <a:off x="3259139" y="5074372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86094" name="Freeform 14"/>
          <p:cNvSpPr>
            <a:spLocks/>
          </p:cNvSpPr>
          <p:nvPr/>
        </p:nvSpPr>
        <p:spPr bwMode="auto">
          <a:xfrm>
            <a:off x="3043238" y="4629872"/>
            <a:ext cx="863600" cy="369332"/>
          </a:xfrm>
          <a:custGeom>
            <a:avLst/>
            <a:gdLst>
              <a:gd name="T0" fmla="*/ 0 w 544"/>
              <a:gd name="T1" fmla="*/ 325 h 325"/>
              <a:gd name="T2" fmla="*/ 136 w 544"/>
              <a:gd name="T3" fmla="*/ 53 h 325"/>
              <a:gd name="T4" fmla="*/ 544 w 544"/>
              <a:gd name="T5" fmla="*/ 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325">
                <a:moveTo>
                  <a:pt x="0" y="325"/>
                </a:moveTo>
                <a:cubicBezTo>
                  <a:pt x="22" y="215"/>
                  <a:pt x="45" y="106"/>
                  <a:pt x="136" y="53"/>
                </a:cubicBezTo>
                <a:cubicBezTo>
                  <a:pt x="227" y="0"/>
                  <a:pt x="385" y="3"/>
                  <a:pt x="544" y="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6095" name="Freeform 15"/>
          <p:cNvSpPr>
            <a:spLocks/>
          </p:cNvSpPr>
          <p:nvPr/>
        </p:nvSpPr>
        <p:spPr bwMode="auto">
          <a:xfrm flipV="1">
            <a:off x="3043238" y="5577609"/>
            <a:ext cx="863600" cy="369332"/>
          </a:xfrm>
          <a:custGeom>
            <a:avLst/>
            <a:gdLst>
              <a:gd name="T0" fmla="*/ 0 w 544"/>
              <a:gd name="T1" fmla="*/ 325 h 325"/>
              <a:gd name="T2" fmla="*/ 136 w 544"/>
              <a:gd name="T3" fmla="*/ 53 h 325"/>
              <a:gd name="T4" fmla="*/ 544 w 544"/>
              <a:gd name="T5" fmla="*/ 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325">
                <a:moveTo>
                  <a:pt x="0" y="325"/>
                </a:moveTo>
                <a:cubicBezTo>
                  <a:pt x="22" y="215"/>
                  <a:pt x="45" y="106"/>
                  <a:pt x="136" y="53"/>
                </a:cubicBezTo>
                <a:cubicBezTo>
                  <a:pt x="227" y="0"/>
                  <a:pt x="385" y="3"/>
                  <a:pt x="544" y="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6096" name="Text Box 16"/>
          <p:cNvSpPr txBox="1">
            <a:spLocks noChangeArrowheads="1"/>
          </p:cNvSpPr>
          <p:nvPr/>
        </p:nvSpPr>
        <p:spPr bwMode="auto">
          <a:xfrm>
            <a:off x="3259139" y="4282210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6097" name="Text Box 17"/>
          <p:cNvSpPr txBox="1">
            <a:spLocks noChangeArrowheads="1"/>
          </p:cNvSpPr>
          <p:nvPr/>
        </p:nvSpPr>
        <p:spPr bwMode="auto">
          <a:xfrm>
            <a:off x="3259139" y="5612535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7" name="矩形 16"/>
          <p:cNvSpPr/>
          <p:nvPr/>
        </p:nvSpPr>
        <p:spPr>
          <a:xfrm>
            <a:off x="7084364" y="1388922"/>
            <a:ext cx="559463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⑴ </a:t>
            </a:r>
            <a:r>
              <a:rPr lang="en-US" altLang="zh-CN" b="1" dirty="0">
                <a:latin typeface="Times New Roman" panose="02020603050405020304" pitchFamily="18" charset="0"/>
              </a:rPr>
              <a:t>S′∷=·E    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</a:rPr>
              <a:t>⑺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⒀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⑵ S′∷=E·          ⑻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·          ⒁ B∷=·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⑶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⑼ A∷=·d           ⒂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⑷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⑽ A∷=d·         ⒃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·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⑸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·           ⑾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      ⒄ B∷=·d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⑹ A∷=·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⑿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b="1" dirty="0">
                <a:latin typeface="Times New Roman" panose="02020603050405020304" pitchFamily="18" charset="0"/>
              </a:rPr>
              <a:t>        ⒅ B∷=d·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8748651" y="4938609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8967574" y="5951870"/>
            <a:ext cx="113654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Line 4"/>
          <p:cNvSpPr>
            <a:spLocks noChangeShapeType="1"/>
          </p:cNvSpPr>
          <p:nvPr/>
        </p:nvSpPr>
        <p:spPr bwMode="auto">
          <a:xfrm>
            <a:off x="8214384" y="5660883"/>
            <a:ext cx="692258" cy="5862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89008" y="5824793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8808969" y="3946005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7649657" y="5025123"/>
            <a:ext cx="1099091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9546943" y="4987896"/>
            <a:ext cx="105461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7902069" y="4217874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8115401" y="4282210"/>
            <a:ext cx="707923" cy="6948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Oval 2"/>
          <p:cNvSpPr>
            <a:spLocks noChangeArrowheads="1"/>
          </p:cNvSpPr>
          <p:nvPr/>
        </p:nvSpPr>
        <p:spPr bwMode="auto">
          <a:xfrm>
            <a:off x="5887316" y="2089588"/>
            <a:ext cx="501652" cy="519351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07" name="Oval 3"/>
          <p:cNvSpPr>
            <a:spLocks noChangeArrowheads="1"/>
          </p:cNvSpPr>
          <p:nvPr/>
        </p:nvSpPr>
        <p:spPr bwMode="auto">
          <a:xfrm>
            <a:off x="7038253" y="2953188"/>
            <a:ext cx="501651" cy="519351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08" name="Oval 4"/>
          <p:cNvSpPr>
            <a:spLocks noChangeArrowheads="1"/>
          </p:cNvSpPr>
          <p:nvPr/>
        </p:nvSpPr>
        <p:spPr bwMode="auto">
          <a:xfrm>
            <a:off x="4734791" y="3458013"/>
            <a:ext cx="501650" cy="519351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09" name="Oval 5"/>
          <p:cNvSpPr>
            <a:spLocks noChangeArrowheads="1"/>
          </p:cNvSpPr>
          <p:nvPr/>
        </p:nvSpPr>
        <p:spPr bwMode="auto">
          <a:xfrm>
            <a:off x="5885728" y="6050400"/>
            <a:ext cx="503239" cy="519351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10" name="Oval 6"/>
          <p:cNvSpPr>
            <a:spLocks noChangeArrowheads="1"/>
          </p:cNvSpPr>
          <p:nvPr/>
        </p:nvSpPr>
        <p:spPr bwMode="auto">
          <a:xfrm>
            <a:off x="7038254" y="5329675"/>
            <a:ext cx="501650" cy="519351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11" name="Oval 7"/>
          <p:cNvSpPr>
            <a:spLocks noChangeArrowheads="1"/>
          </p:cNvSpPr>
          <p:nvPr/>
        </p:nvSpPr>
        <p:spPr bwMode="auto">
          <a:xfrm>
            <a:off x="4734791" y="4969313"/>
            <a:ext cx="501650" cy="519351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12" name="Oval 8"/>
          <p:cNvSpPr>
            <a:spLocks noChangeArrowheads="1"/>
          </p:cNvSpPr>
          <p:nvPr/>
        </p:nvSpPr>
        <p:spPr bwMode="auto">
          <a:xfrm>
            <a:off x="2502765" y="4177150"/>
            <a:ext cx="541771" cy="519351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8711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574801" y="286344"/>
            <a:ext cx="8610600" cy="21923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③ </a:t>
            </a:r>
            <a:r>
              <a:rPr lang="zh-CN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任何其它状态是</a:t>
            </a:r>
            <a:r>
              <a:rPr lang="en-US" altLang="zh-CN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NFA</a:t>
            </a:r>
            <a:r>
              <a:rPr lang="zh-CN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终态，凡是属于归约项目的状态是特殊的终态，即可识别可归约活前缀。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 根据上述方法很容易构造出</a:t>
            </a:r>
            <a:r>
              <a:rPr lang="zh-CN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-NFA</a:t>
            </a:r>
            <a:r>
              <a:rPr lang="zh-CN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状态转换图，图中状态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是唯一的初态，其他</a:t>
            </a:r>
            <a:r>
              <a:rPr lang="en-US" altLang="zh-CN"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17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个状态都是终态。画双圆圈者是可归约状态，可指向句柄识别状态，即可归约活前缀</a:t>
            </a:r>
          </a:p>
        </p:txBody>
      </p:sp>
      <p:sp>
        <p:nvSpPr>
          <p:cNvPr id="687114" name="Oval 10"/>
          <p:cNvSpPr>
            <a:spLocks noChangeArrowheads="1"/>
          </p:cNvSpPr>
          <p:nvPr/>
        </p:nvSpPr>
        <p:spPr bwMode="auto">
          <a:xfrm>
            <a:off x="1533256" y="4179252"/>
            <a:ext cx="360363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7115" name="Oval 11"/>
          <p:cNvSpPr>
            <a:spLocks noChangeArrowheads="1"/>
          </p:cNvSpPr>
          <p:nvPr/>
        </p:nvSpPr>
        <p:spPr bwMode="auto">
          <a:xfrm>
            <a:off x="2574204" y="4256564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87116" name="Oval 12"/>
          <p:cNvSpPr>
            <a:spLocks noChangeArrowheads="1"/>
          </p:cNvSpPr>
          <p:nvPr/>
        </p:nvSpPr>
        <p:spPr bwMode="auto">
          <a:xfrm>
            <a:off x="2574204" y="3535839"/>
            <a:ext cx="360362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87117" name="Oval 13"/>
          <p:cNvSpPr>
            <a:spLocks noChangeArrowheads="1"/>
          </p:cNvSpPr>
          <p:nvPr/>
        </p:nvSpPr>
        <p:spPr bwMode="auto">
          <a:xfrm>
            <a:off x="2574204" y="5048726"/>
            <a:ext cx="360362" cy="3462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87118" name="Oval 14"/>
          <p:cNvSpPr>
            <a:spLocks noChangeArrowheads="1"/>
          </p:cNvSpPr>
          <p:nvPr/>
        </p:nvSpPr>
        <p:spPr bwMode="auto">
          <a:xfrm>
            <a:off x="3653704" y="5063014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687119" name="Oval 15"/>
          <p:cNvSpPr>
            <a:spLocks noChangeArrowheads="1"/>
          </p:cNvSpPr>
          <p:nvPr/>
        </p:nvSpPr>
        <p:spPr bwMode="auto">
          <a:xfrm>
            <a:off x="4806229" y="5063014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687120" name="Oval 16"/>
          <p:cNvSpPr>
            <a:spLocks noChangeArrowheads="1"/>
          </p:cNvSpPr>
          <p:nvPr/>
        </p:nvSpPr>
        <p:spPr bwMode="auto">
          <a:xfrm>
            <a:off x="3655292" y="6128226"/>
            <a:ext cx="360363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687121" name="Oval 17"/>
          <p:cNvSpPr>
            <a:spLocks noChangeArrowheads="1"/>
          </p:cNvSpPr>
          <p:nvPr/>
        </p:nvSpPr>
        <p:spPr bwMode="auto">
          <a:xfrm>
            <a:off x="4806229" y="6128226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687122" name="Oval 18"/>
          <p:cNvSpPr>
            <a:spLocks noChangeArrowheads="1"/>
          </p:cNvSpPr>
          <p:nvPr/>
        </p:nvSpPr>
        <p:spPr bwMode="auto">
          <a:xfrm>
            <a:off x="5958754" y="6128226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687123" name="Oval 19"/>
          <p:cNvSpPr>
            <a:spLocks noChangeArrowheads="1"/>
          </p:cNvSpPr>
          <p:nvPr/>
        </p:nvSpPr>
        <p:spPr bwMode="auto">
          <a:xfrm>
            <a:off x="5958754" y="5409089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r>
          </a:p>
        </p:txBody>
      </p:sp>
      <p:sp>
        <p:nvSpPr>
          <p:cNvPr id="687124" name="Oval 20"/>
          <p:cNvSpPr>
            <a:spLocks noChangeArrowheads="1"/>
          </p:cNvSpPr>
          <p:nvPr/>
        </p:nvSpPr>
        <p:spPr bwMode="auto">
          <a:xfrm>
            <a:off x="7111279" y="5423376"/>
            <a:ext cx="360362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687125" name="Oval 21"/>
          <p:cNvSpPr>
            <a:spLocks noChangeArrowheads="1"/>
          </p:cNvSpPr>
          <p:nvPr/>
        </p:nvSpPr>
        <p:spPr bwMode="auto">
          <a:xfrm>
            <a:off x="3655292" y="3551714"/>
            <a:ext cx="360363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87126" name="Oval 22"/>
          <p:cNvSpPr>
            <a:spLocks noChangeArrowheads="1"/>
          </p:cNvSpPr>
          <p:nvPr/>
        </p:nvSpPr>
        <p:spPr bwMode="auto">
          <a:xfrm>
            <a:off x="4806229" y="3551714"/>
            <a:ext cx="360362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687127" name="Oval 23"/>
          <p:cNvSpPr>
            <a:spLocks noChangeArrowheads="1"/>
          </p:cNvSpPr>
          <p:nvPr/>
        </p:nvSpPr>
        <p:spPr bwMode="auto">
          <a:xfrm>
            <a:off x="5958754" y="3032601"/>
            <a:ext cx="360362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687128" name="Oval 24"/>
          <p:cNvSpPr>
            <a:spLocks noChangeArrowheads="1"/>
          </p:cNvSpPr>
          <p:nvPr/>
        </p:nvSpPr>
        <p:spPr bwMode="auto">
          <a:xfrm>
            <a:off x="7109692" y="3046889"/>
            <a:ext cx="360363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687129" name="Oval 25"/>
          <p:cNvSpPr>
            <a:spLocks noChangeArrowheads="1"/>
          </p:cNvSpPr>
          <p:nvPr/>
        </p:nvSpPr>
        <p:spPr bwMode="auto">
          <a:xfrm>
            <a:off x="5958754" y="2183289"/>
            <a:ext cx="360362" cy="346234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87130" name="Oval 26"/>
          <p:cNvSpPr>
            <a:spLocks noChangeArrowheads="1"/>
          </p:cNvSpPr>
          <p:nvPr/>
        </p:nvSpPr>
        <p:spPr bwMode="auto">
          <a:xfrm>
            <a:off x="4734792" y="2183289"/>
            <a:ext cx="360363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687131" name="Oval 27"/>
          <p:cNvSpPr>
            <a:spLocks noChangeArrowheads="1"/>
          </p:cNvSpPr>
          <p:nvPr/>
        </p:nvSpPr>
        <p:spPr bwMode="auto">
          <a:xfrm>
            <a:off x="3582267" y="2183289"/>
            <a:ext cx="360363" cy="346234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lIns="0" tIns="0" rIns="0" bIns="0"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687133" name="Line 29"/>
          <p:cNvSpPr>
            <a:spLocks noChangeShapeType="1"/>
          </p:cNvSpPr>
          <p:nvPr/>
        </p:nvSpPr>
        <p:spPr bwMode="auto">
          <a:xfrm>
            <a:off x="1926505" y="4401106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34" name="Text Box 30"/>
          <p:cNvSpPr txBox="1">
            <a:spLocks noChangeArrowheads="1"/>
          </p:cNvSpPr>
          <p:nvPr/>
        </p:nvSpPr>
        <p:spPr bwMode="auto">
          <a:xfrm>
            <a:off x="1926505" y="4113768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687135" name="Freeform 31"/>
          <p:cNvSpPr>
            <a:spLocks/>
          </p:cNvSpPr>
          <p:nvPr/>
        </p:nvSpPr>
        <p:spPr bwMode="auto">
          <a:xfrm>
            <a:off x="1710604" y="3669268"/>
            <a:ext cx="863600" cy="369332"/>
          </a:xfrm>
          <a:custGeom>
            <a:avLst/>
            <a:gdLst>
              <a:gd name="T0" fmla="*/ 0 w 544"/>
              <a:gd name="T1" fmla="*/ 325 h 325"/>
              <a:gd name="T2" fmla="*/ 136 w 544"/>
              <a:gd name="T3" fmla="*/ 53 h 325"/>
              <a:gd name="T4" fmla="*/ 544 w 544"/>
              <a:gd name="T5" fmla="*/ 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325">
                <a:moveTo>
                  <a:pt x="0" y="325"/>
                </a:moveTo>
                <a:cubicBezTo>
                  <a:pt x="22" y="215"/>
                  <a:pt x="45" y="106"/>
                  <a:pt x="136" y="53"/>
                </a:cubicBezTo>
                <a:cubicBezTo>
                  <a:pt x="227" y="0"/>
                  <a:pt x="385" y="3"/>
                  <a:pt x="544" y="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36" name="Freeform 32"/>
          <p:cNvSpPr>
            <a:spLocks/>
          </p:cNvSpPr>
          <p:nvPr/>
        </p:nvSpPr>
        <p:spPr bwMode="auto">
          <a:xfrm flipV="1">
            <a:off x="1710604" y="4617006"/>
            <a:ext cx="863600" cy="369332"/>
          </a:xfrm>
          <a:custGeom>
            <a:avLst/>
            <a:gdLst>
              <a:gd name="T0" fmla="*/ 0 w 544"/>
              <a:gd name="T1" fmla="*/ 325 h 325"/>
              <a:gd name="T2" fmla="*/ 136 w 544"/>
              <a:gd name="T3" fmla="*/ 53 h 325"/>
              <a:gd name="T4" fmla="*/ 544 w 544"/>
              <a:gd name="T5" fmla="*/ 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325">
                <a:moveTo>
                  <a:pt x="0" y="325"/>
                </a:moveTo>
                <a:cubicBezTo>
                  <a:pt x="22" y="215"/>
                  <a:pt x="45" y="106"/>
                  <a:pt x="136" y="53"/>
                </a:cubicBezTo>
                <a:cubicBezTo>
                  <a:pt x="227" y="0"/>
                  <a:pt x="385" y="3"/>
                  <a:pt x="544" y="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37" name="Line 33"/>
          <p:cNvSpPr>
            <a:spLocks noChangeShapeType="1"/>
          </p:cNvSpPr>
          <p:nvPr/>
        </p:nvSpPr>
        <p:spPr bwMode="auto">
          <a:xfrm>
            <a:off x="2934567" y="368038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38" name="Line 34"/>
          <p:cNvSpPr>
            <a:spLocks noChangeShapeType="1"/>
          </p:cNvSpPr>
          <p:nvPr/>
        </p:nvSpPr>
        <p:spPr bwMode="auto">
          <a:xfrm>
            <a:off x="2934567" y="519326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39" name="Line 35"/>
          <p:cNvSpPr>
            <a:spLocks noChangeShapeType="1"/>
          </p:cNvSpPr>
          <p:nvPr/>
        </p:nvSpPr>
        <p:spPr bwMode="auto">
          <a:xfrm>
            <a:off x="4014067" y="368038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0" name="Line 36"/>
          <p:cNvSpPr>
            <a:spLocks noChangeShapeType="1"/>
          </p:cNvSpPr>
          <p:nvPr/>
        </p:nvSpPr>
        <p:spPr bwMode="auto">
          <a:xfrm>
            <a:off x="4014067" y="519326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1" name="Line 37"/>
          <p:cNvSpPr>
            <a:spLocks noChangeShapeType="1"/>
          </p:cNvSpPr>
          <p:nvPr/>
        </p:nvSpPr>
        <p:spPr bwMode="auto">
          <a:xfrm>
            <a:off x="4014067" y="627276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2" name="Line 38"/>
          <p:cNvSpPr>
            <a:spLocks noChangeShapeType="1"/>
          </p:cNvSpPr>
          <p:nvPr/>
        </p:nvSpPr>
        <p:spPr bwMode="auto">
          <a:xfrm>
            <a:off x="5166592" y="627276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3" name="Line 39"/>
          <p:cNvSpPr>
            <a:spLocks noChangeShapeType="1"/>
          </p:cNvSpPr>
          <p:nvPr/>
        </p:nvSpPr>
        <p:spPr bwMode="auto">
          <a:xfrm>
            <a:off x="6319117" y="555363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4" name="Line 40"/>
          <p:cNvSpPr>
            <a:spLocks noChangeShapeType="1"/>
          </p:cNvSpPr>
          <p:nvPr/>
        </p:nvSpPr>
        <p:spPr bwMode="auto">
          <a:xfrm>
            <a:off x="6319117" y="317714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5" name="Line 41"/>
          <p:cNvSpPr>
            <a:spLocks noChangeShapeType="1"/>
          </p:cNvSpPr>
          <p:nvPr/>
        </p:nvSpPr>
        <p:spPr bwMode="auto">
          <a:xfrm>
            <a:off x="5166592" y="238498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6" name="Line 42"/>
          <p:cNvSpPr>
            <a:spLocks noChangeShapeType="1"/>
          </p:cNvSpPr>
          <p:nvPr/>
        </p:nvSpPr>
        <p:spPr bwMode="auto">
          <a:xfrm>
            <a:off x="4014067" y="238498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7" name="Line 43"/>
          <p:cNvSpPr>
            <a:spLocks noChangeShapeType="1"/>
          </p:cNvSpPr>
          <p:nvPr/>
        </p:nvSpPr>
        <p:spPr bwMode="auto">
          <a:xfrm flipV="1">
            <a:off x="3798166" y="2529444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8" name="Freeform 44"/>
          <p:cNvSpPr>
            <a:spLocks/>
          </p:cNvSpPr>
          <p:nvPr/>
        </p:nvSpPr>
        <p:spPr bwMode="auto">
          <a:xfrm>
            <a:off x="3810866" y="3177143"/>
            <a:ext cx="2147888" cy="369332"/>
          </a:xfrm>
          <a:custGeom>
            <a:avLst/>
            <a:gdLst>
              <a:gd name="T0" fmla="*/ 38 w 1308"/>
              <a:gd name="T1" fmla="*/ 182 h 182"/>
              <a:gd name="T2" fmla="*/ 174 w 1308"/>
              <a:gd name="T3" fmla="*/ 46 h 182"/>
              <a:gd name="T4" fmla="*/ 1081 w 1308"/>
              <a:gd name="T5" fmla="*/ 46 h 182"/>
              <a:gd name="T6" fmla="*/ 1308 w 1308"/>
              <a:gd name="T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08" h="182">
                <a:moveTo>
                  <a:pt x="38" y="182"/>
                </a:moveTo>
                <a:cubicBezTo>
                  <a:pt x="19" y="125"/>
                  <a:pt x="0" y="69"/>
                  <a:pt x="174" y="46"/>
                </a:cubicBezTo>
                <a:cubicBezTo>
                  <a:pt x="348" y="23"/>
                  <a:pt x="892" y="54"/>
                  <a:pt x="1081" y="46"/>
                </a:cubicBezTo>
                <a:cubicBezTo>
                  <a:pt x="1270" y="38"/>
                  <a:pt x="1289" y="19"/>
                  <a:pt x="1308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49" name="Freeform 45"/>
          <p:cNvSpPr>
            <a:spLocks/>
          </p:cNvSpPr>
          <p:nvPr/>
        </p:nvSpPr>
        <p:spPr bwMode="auto">
          <a:xfrm>
            <a:off x="4014066" y="5337731"/>
            <a:ext cx="1944688" cy="369332"/>
          </a:xfrm>
          <a:custGeom>
            <a:avLst/>
            <a:gdLst>
              <a:gd name="T0" fmla="*/ 0 w 1225"/>
              <a:gd name="T1" fmla="*/ 0 h 265"/>
              <a:gd name="T2" fmla="*/ 363 w 1225"/>
              <a:gd name="T3" fmla="*/ 227 h 265"/>
              <a:gd name="T4" fmla="*/ 1225 w 1225"/>
              <a:gd name="T5" fmla="*/ 227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5" h="265">
                <a:moveTo>
                  <a:pt x="0" y="0"/>
                </a:moveTo>
                <a:cubicBezTo>
                  <a:pt x="79" y="94"/>
                  <a:pt x="159" y="189"/>
                  <a:pt x="363" y="227"/>
                </a:cubicBezTo>
                <a:cubicBezTo>
                  <a:pt x="567" y="265"/>
                  <a:pt x="896" y="246"/>
                  <a:pt x="1225" y="22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50" name="Freeform 46"/>
          <p:cNvSpPr>
            <a:spLocks/>
          </p:cNvSpPr>
          <p:nvPr/>
        </p:nvSpPr>
        <p:spPr bwMode="auto">
          <a:xfrm>
            <a:off x="5022130" y="5769531"/>
            <a:ext cx="1152525" cy="369332"/>
          </a:xfrm>
          <a:custGeom>
            <a:avLst/>
            <a:gdLst>
              <a:gd name="T0" fmla="*/ 0 w 726"/>
              <a:gd name="T1" fmla="*/ 227 h 227"/>
              <a:gd name="T2" fmla="*/ 227 w 726"/>
              <a:gd name="T3" fmla="*/ 91 h 227"/>
              <a:gd name="T4" fmla="*/ 635 w 726"/>
              <a:gd name="T5" fmla="*/ 91 h 227"/>
              <a:gd name="T6" fmla="*/ 726 w 726"/>
              <a:gd name="T7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6" h="227">
                <a:moveTo>
                  <a:pt x="0" y="227"/>
                </a:moveTo>
                <a:cubicBezTo>
                  <a:pt x="60" y="170"/>
                  <a:pt x="121" y="114"/>
                  <a:pt x="227" y="91"/>
                </a:cubicBezTo>
                <a:cubicBezTo>
                  <a:pt x="333" y="68"/>
                  <a:pt x="552" y="106"/>
                  <a:pt x="635" y="91"/>
                </a:cubicBezTo>
                <a:cubicBezTo>
                  <a:pt x="718" y="76"/>
                  <a:pt x="722" y="38"/>
                  <a:pt x="726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51" name="Freeform 47"/>
          <p:cNvSpPr>
            <a:spLocks/>
          </p:cNvSpPr>
          <p:nvPr/>
        </p:nvSpPr>
        <p:spPr bwMode="auto">
          <a:xfrm>
            <a:off x="3871191" y="6488668"/>
            <a:ext cx="1079500" cy="369332"/>
          </a:xfrm>
          <a:custGeom>
            <a:avLst/>
            <a:gdLst>
              <a:gd name="T0" fmla="*/ 680 w 680"/>
              <a:gd name="T1" fmla="*/ 0 h 137"/>
              <a:gd name="T2" fmla="*/ 363 w 680"/>
              <a:gd name="T3" fmla="*/ 137 h 137"/>
              <a:gd name="T4" fmla="*/ 0 w 680"/>
              <a:gd name="T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37">
                <a:moveTo>
                  <a:pt x="680" y="0"/>
                </a:moveTo>
                <a:cubicBezTo>
                  <a:pt x="578" y="68"/>
                  <a:pt x="476" y="137"/>
                  <a:pt x="363" y="137"/>
                </a:cubicBezTo>
                <a:cubicBezTo>
                  <a:pt x="250" y="137"/>
                  <a:pt x="125" y="68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52" name="Freeform 48"/>
          <p:cNvSpPr>
            <a:spLocks/>
          </p:cNvSpPr>
          <p:nvPr/>
        </p:nvSpPr>
        <p:spPr bwMode="auto">
          <a:xfrm flipV="1">
            <a:off x="3798166" y="1880156"/>
            <a:ext cx="1079500" cy="369332"/>
          </a:xfrm>
          <a:custGeom>
            <a:avLst/>
            <a:gdLst>
              <a:gd name="T0" fmla="*/ 680 w 680"/>
              <a:gd name="T1" fmla="*/ 0 h 137"/>
              <a:gd name="T2" fmla="*/ 363 w 680"/>
              <a:gd name="T3" fmla="*/ 137 h 137"/>
              <a:gd name="T4" fmla="*/ 0 w 680"/>
              <a:gd name="T5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37">
                <a:moveTo>
                  <a:pt x="680" y="0"/>
                </a:moveTo>
                <a:cubicBezTo>
                  <a:pt x="578" y="68"/>
                  <a:pt x="476" y="137"/>
                  <a:pt x="363" y="137"/>
                </a:cubicBezTo>
                <a:cubicBezTo>
                  <a:pt x="250" y="137"/>
                  <a:pt x="125" y="68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53" name="Text Box 49"/>
          <p:cNvSpPr txBox="1">
            <a:spLocks noChangeArrowheads="1"/>
          </p:cNvSpPr>
          <p:nvPr/>
        </p:nvSpPr>
        <p:spPr bwMode="auto">
          <a:xfrm>
            <a:off x="1926505" y="3321607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54" name="Text Box 50"/>
          <p:cNvSpPr txBox="1">
            <a:spLocks noChangeArrowheads="1"/>
          </p:cNvSpPr>
          <p:nvPr/>
        </p:nvSpPr>
        <p:spPr bwMode="auto">
          <a:xfrm>
            <a:off x="1926505" y="4724957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55" name="Line 51"/>
          <p:cNvSpPr>
            <a:spLocks noChangeShapeType="1"/>
          </p:cNvSpPr>
          <p:nvPr/>
        </p:nvSpPr>
        <p:spPr bwMode="auto">
          <a:xfrm>
            <a:off x="3798166" y="5409169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56" name="Text Box 52"/>
          <p:cNvSpPr txBox="1">
            <a:spLocks noChangeArrowheads="1"/>
          </p:cNvSpPr>
          <p:nvPr/>
        </p:nvSpPr>
        <p:spPr bwMode="auto">
          <a:xfrm>
            <a:off x="3725141" y="5553632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57" name="Text Box 53"/>
          <p:cNvSpPr txBox="1">
            <a:spLocks noChangeArrowheads="1"/>
          </p:cNvSpPr>
          <p:nvPr/>
        </p:nvSpPr>
        <p:spPr bwMode="auto">
          <a:xfrm>
            <a:off x="4158530" y="6309282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58" name="Text Box 54"/>
          <p:cNvSpPr txBox="1">
            <a:spLocks noChangeArrowheads="1"/>
          </p:cNvSpPr>
          <p:nvPr/>
        </p:nvSpPr>
        <p:spPr bwMode="auto">
          <a:xfrm>
            <a:off x="5239616" y="5769532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59" name="Text Box 55"/>
          <p:cNvSpPr txBox="1">
            <a:spLocks noChangeArrowheads="1"/>
          </p:cNvSpPr>
          <p:nvPr/>
        </p:nvSpPr>
        <p:spPr bwMode="auto">
          <a:xfrm>
            <a:off x="5238030" y="5409169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60" name="Text Box 56"/>
          <p:cNvSpPr txBox="1">
            <a:spLocks noChangeArrowheads="1"/>
          </p:cNvSpPr>
          <p:nvPr/>
        </p:nvSpPr>
        <p:spPr bwMode="auto">
          <a:xfrm>
            <a:off x="5166591" y="2924732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61" name="Freeform 57"/>
          <p:cNvSpPr>
            <a:spLocks/>
          </p:cNvSpPr>
          <p:nvPr/>
        </p:nvSpPr>
        <p:spPr bwMode="auto">
          <a:xfrm>
            <a:off x="5022130" y="2529443"/>
            <a:ext cx="936625" cy="369332"/>
          </a:xfrm>
          <a:custGeom>
            <a:avLst/>
            <a:gdLst>
              <a:gd name="T0" fmla="*/ 0 w 590"/>
              <a:gd name="T1" fmla="*/ 0 h 317"/>
              <a:gd name="T2" fmla="*/ 137 w 590"/>
              <a:gd name="T3" fmla="*/ 226 h 317"/>
              <a:gd name="T4" fmla="*/ 590 w 590"/>
              <a:gd name="T5" fmla="*/ 31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0" h="317">
                <a:moveTo>
                  <a:pt x="0" y="0"/>
                </a:moveTo>
                <a:cubicBezTo>
                  <a:pt x="19" y="86"/>
                  <a:pt x="39" y="173"/>
                  <a:pt x="137" y="226"/>
                </a:cubicBezTo>
                <a:cubicBezTo>
                  <a:pt x="235" y="279"/>
                  <a:pt x="412" y="298"/>
                  <a:pt x="590" y="3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7162" name="Text Box 58"/>
          <p:cNvSpPr txBox="1">
            <a:spLocks noChangeArrowheads="1"/>
          </p:cNvSpPr>
          <p:nvPr/>
        </p:nvSpPr>
        <p:spPr bwMode="auto">
          <a:xfrm>
            <a:off x="5166591" y="2600882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63" name="Text Box 59"/>
          <p:cNvSpPr txBox="1">
            <a:spLocks noChangeArrowheads="1"/>
          </p:cNvSpPr>
          <p:nvPr/>
        </p:nvSpPr>
        <p:spPr bwMode="auto">
          <a:xfrm>
            <a:off x="4156941" y="1772207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64" name="Text Box 60"/>
          <p:cNvSpPr txBox="1">
            <a:spLocks noChangeArrowheads="1"/>
          </p:cNvSpPr>
          <p:nvPr/>
        </p:nvSpPr>
        <p:spPr bwMode="auto">
          <a:xfrm>
            <a:off x="3725141" y="2708832"/>
            <a:ext cx="433388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7165" name="Text Box 61"/>
          <p:cNvSpPr txBox="1">
            <a:spLocks noChangeArrowheads="1"/>
          </p:cNvSpPr>
          <p:nvPr/>
        </p:nvSpPr>
        <p:spPr bwMode="auto">
          <a:xfrm>
            <a:off x="3077441" y="4905931"/>
            <a:ext cx="433388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87166" name="Text Box 62"/>
          <p:cNvSpPr txBox="1">
            <a:spLocks noChangeArrowheads="1"/>
          </p:cNvSpPr>
          <p:nvPr/>
        </p:nvSpPr>
        <p:spPr bwMode="auto">
          <a:xfrm>
            <a:off x="4085505" y="4905931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87167" name="Text Box 63"/>
          <p:cNvSpPr txBox="1">
            <a:spLocks noChangeArrowheads="1"/>
          </p:cNvSpPr>
          <p:nvPr/>
        </p:nvSpPr>
        <p:spPr bwMode="auto">
          <a:xfrm>
            <a:off x="6463580" y="5217081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87168" name="Text Box 64"/>
          <p:cNvSpPr txBox="1">
            <a:spLocks noChangeArrowheads="1"/>
          </p:cNvSpPr>
          <p:nvPr/>
        </p:nvSpPr>
        <p:spPr bwMode="auto">
          <a:xfrm>
            <a:off x="5311055" y="6225143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87169" name="Text Box 65"/>
          <p:cNvSpPr txBox="1">
            <a:spLocks noChangeArrowheads="1"/>
          </p:cNvSpPr>
          <p:nvPr/>
        </p:nvSpPr>
        <p:spPr bwMode="auto">
          <a:xfrm>
            <a:off x="4158530" y="3680381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7170" name="Text Box 66"/>
          <p:cNvSpPr txBox="1">
            <a:spLocks noChangeArrowheads="1"/>
          </p:cNvSpPr>
          <p:nvPr/>
        </p:nvSpPr>
        <p:spPr bwMode="auto">
          <a:xfrm>
            <a:off x="3079030" y="3608943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7171" name="Text Box 67"/>
          <p:cNvSpPr txBox="1">
            <a:spLocks noChangeArrowheads="1"/>
          </p:cNvSpPr>
          <p:nvPr/>
        </p:nvSpPr>
        <p:spPr bwMode="auto">
          <a:xfrm>
            <a:off x="4158530" y="2335768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87172" name="Text Box 68"/>
          <p:cNvSpPr txBox="1">
            <a:spLocks noChangeArrowheads="1"/>
          </p:cNvSpPr>
          <p:nvPr/>
        </p:nvSpPr>
        <p:spPr bwMode="auto">
          <a:xfrm>
            <a:off x="5311055" y="2048431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7173" name="Text Box 69"/>
          <p:cNvSpPr txBox="1">
            <a:spLocks noChangeArrowheads="1"/>
          </p:cNvSpPr>
          <p:nvPr/>
        </p:nvSpPr>
        <p:spPr bwMode="auto">
          <a:xfrm>
            <a:off x="6463580" y="2840593"/>
            <a:ext cx="43338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0" name="Text Box 53"/>
          <p:cNvSpPr txBox="1">
            <a:spLocks noChangeArrowheads="1"/>
          </p:cNvSpPr>
          <p:nvPr/>
        </p:nvSpPr>
        <p:spPr bwMode="auto">
          <a:xfrm>
            <a:off x="4048198" y="5766277"/>
            <a:ext cx="433387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el-GR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89401" y="4118166"/>
            <a:ext cx="1080441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835054" y="3523943"/>
            <a:ext cx="559463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⑴ </a:t>
            </a:r>
            <a:r>
              <a:rPr lang="en-US" altLang="zh-CN" b="1" dirty="0">
                <a:latin typeface="Times New Roman" panose="02020603050405020304" pitchFamily="18" charset="0"/>
              </a:rPr>
              <a:t>S′∷=·E       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</a:rPr>
              <a:t>⑺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⒀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⑵ S′∷=E·          ⑻ A∷=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·          ⒁ B∷=·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⑶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⑼ A∷=·d           ⒂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c·B</a:t>
            </a:r>
            <a:r>
              <a:rPr lang="en-US" altLang="zh-CN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⑷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a·A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⑽ A∷=d·         ⒃ B∷=</a:t>
            </a:r>
            <a:r>
              <a:rPr lang="en-US" altLang="zh-CN" b="1" dirty="0" err="1">
                <a:latin typeface="Times New Roman" panose="02020603050405020304" pitchFamily="18" charset="0"/>
              </a:rPr>
              <a:t>cB</a:t>
            </a:r>
            <a:r>
              <a:rPr lang="en-US" altLang="zh-CN" b="1" dirty="0">
                <a:latin typeface="Times New Roman" panose="02020603050405020304" pitchFamily="18" charset="0"/>
              </a:rPr>
              <a:t>·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⑸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·           ⑾ E∷=·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bB</a:t>
            </a:r>
            <a:r>
              <a:rPr lang="en-US" altLang="zh-CN" b="1" dirty="0">
                <a:latin typeface="Times New Roman" panose="02020603050405020304" pitchFamily="18" charset="0"/>
              </a:rPr>
              <a:t>      ⒄ B∷=·d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⑹ A∷=·</a:t>
            </a:r>
            <a:r>
              <a:rPr lang="en-US" altLang="zh-CN" b="1" dirty="0" err="1">
                <a:latin typeface="Times New Roman" panose="02020603050405020304" pitchFamily="18" charset="0"/>
              </a:rPr>
              <a:t>cA</a:t>
            </a:r>
            <a:r>
              <a:rPr lang="en-US" altLang="zh-CN" b="1" dirty="0">
                <a:latin typeface="Times New Roman" panose="02020603050405020304" pitchFamily="18" charset="0"/>
              </a:rPr>
              <a:t>         ⑿ E∷=</a:t>
            </a:r>
            <a:r>
              <a:rPr lang="en-US" altLang="zh-CN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b="1" dirty="0">
                <a:latin typeface="Times New Roman" panose="02020603050405020304" pitchFamily="18" charset="0"/>
              </a:rPr>
              <a:t>        ⒅ B∷=d·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Oval 2"/>
          <p:cNvSpPr>
            <a:spLocks noChangeArrowheads="1"/>
          </p:cNvSpPr>
          <p:nvPr/>
        </p:nvSpPr>
        <p:spPr bwMode="auto">
          <a:xfrm>
            <a:off x="9096375" y="2811345"/>
            <a:ext cx="259766" cy="519351"/>
          </a:xfrm>
          <a:prstGeom prst="ellipse">
            <a:avLst/>
          </a:prstGeom>
          <a:solidFill>
            <a:srgbClr val="9933FF"/>
          </a:solidFill>
          <a:ln w="28575" algn="ctr">
            <a:solidFill>
              <a:schemeClr val="hlink"/>
            </a:solidFill>
            <a:round/>
            <a:headEnd/>
            <a:tailEnd/>
          </a:ln>
          <a:effectLst>
            <a:prstShdw prst="shdw18" dist="17961" dir="135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8131" name="Text Box 3"/>
          <p:cNvSpPr txBox="1">
            <a:spLocks noChangeArrowheads="1"/>
          </p:cNvSpPr>
          <p:nvPr/>
        </p:nvSpPr>
        <p:spPr bwMode="auto">
          <a:xfrm>
            <a:off x="1828800" y="381001"/>
            <a:ext cx="8610600" cy="1616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显然，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NFA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可以识别文法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的活前缀：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从ＮＦＡ的开始状态①出发，沿着弧所指示的方向前进，当到达某一双圆圈状态时，把所经历的全部弧上的标记依次连成一符号串，此字符串就是某规范句型的一个可归约活前缀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，若到达其他任一状态所得符号串就是规范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句型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活前缀。如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可归约活前缀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bcB 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规范句型活前缀</a:t>
            </a:r>
            <a:r>
              <a:rPr kumimoji="1"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bc.</a:t>
            </a:r>
          </a:p>
        </p:txBody>
      </p:sp>
      <p:sp>
        <p:nvSpPr>
          <p:cNvPr id="688132" name="Text Box 4"/>
          <p:cNvSpPr txBox="1">
            <a:spLocks noChangeArrowheads="1"/>
          </p:cNvSpPr>
          <p:nvPr/>
        </p:nvSpPr>
        <p:spPr bwMode="auto">
          <a:xfrm>
            <a:off x="2158279" y="2244438"/>
            <a:ext cx="83820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例如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活前缀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bcB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en-US" altLang="zh-CN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其符号串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bcB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是可归约活前缀，因为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B∷=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，可将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归约成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B,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是句柄所以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bcB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是可归约活前缀。而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是活前缀</a:t>
            </a:r>
          </a:p>
          <a:p>
            <a:pPr algn="l" eaLnBrk="1" hangingPunct="1">
              <a:spcAft>
                <a:spcPct val="0"/>
              </a:spcAft>
            </a:pPr>
            <a:endParaRPr lang="zh-CN" altLang="en-US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zh-CN" altLang="en-US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zh-CN" altLang="en-US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endParaRPr lang="zh-CN" altLang="en-US" sz="2000" dirty="0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 eaLnBrk="1" hangingPunct="1">
              <a:spcAft>
                <a:spcPct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所以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是一个活前缀，但不是可归约活前缀，因为不包括所有句柄符号，从上面例子可以看出，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NFA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是可以识别文法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的活前缀</a:t>
            </a:r>
          </a:p>
        </p:txBody>
      </p:sp>
      <p:sp>
        <p:nvSpPr>
          <p:cNvPr id="688133" name="Oval 5"/>
          <p:cNvSpPr>
            <a:spLocks noChangeArrowheads="1"/>
          </p:cNvSpPr>
          <p:nvPr/>
        </p:nvSpPr>
        <p:spPr bwMode="auto">
          <a:xfrm>
            <a:off x="2870201" y="2859088"/>
            <a:ext cx="417513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8134" name="Oval 6"/>
          <p:cNvSpPr>
            <a:spLocks noChangeArrowheads="1"/>
          </p:cNvSpPr>
          <p:nvPr/>
        </p:nvSpPr>
        <p:spPr bwMode="auto">
          <a:xfrm>
            <a:off x="4079876" y="2859088"/>
            <a:ext cx="417513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88135" name="Oval 7"/>
          <p:cNvSpPr>
            <a:spLocks noChangeArrowheads="1"/>
          </p:cNvSpPr>
          <p:nvPr/>
        </p:nvSpPr>
        <p:spPr bwMode="auto">
          <a:xfrm>
            <a:off x="5332413" y="2859088"/>
            <a:ext cx="417512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688136" name="Oval 8"/>
          <p:cNvSpPr>
            <a:spLocks noChangeArrowheads="1"/>
          </p:cNvSpPr>
          <p:nvPr/>
        </p:nvSpPr>
        <p:spPr bwMode="auto">
          <a:xfrm>
            <a:off x="6542088" y="2859088"/>
            <a:ext cx="417512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688137" name="Oval 9"/>
          <p:cNvSpPr>
            <a:spLocks noChangeArrowheads="1"/>
          </p:cNvSpPr>
          <p:nvPr/>
        </p:nvSpPr>
        <p:spPr bwMode="auto">
          <a:xfrm>
            <a:off x="7767638" y="2859088"/>
            <a:ext cx="417512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688138" name="Oval 10"/>
          <p:cNvSpPr>
            <a:spLocks noChangeArrowheads="1"/>
          </p:cNvSpPr>
          <p:nvPr/>
        </p:nvSpPr>
        <p:spPr bwMode="auto">
          <a:xfrm>
            <a:off x="9118529" y="2851945"/>
            <a:ext cx="465139" cy="438150"/>
          </a:xfrm>
          <a:prstGeom prst="ellipse">
            <a:avLst/>
          </a:prstGeom>
          <a:solidFill>
            <a:srgbClr val="9933FF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688139" name="Line 11"/>
          <p:cNvSpPr>
            <a:spLocks noChangeShapeType="1"/>
          </p:cNvSpPr>
          <p:nvPr/>
        </p:nvSpPr>
        <p:spPr bwMode="auto">
          <a:xfrm>
            <a:off x="3287713" y="307498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40" name="Line 12"/>
          <p:cNvSpPr>
            <a:spLocks noChangeShapeType="1"/>
          </p:cNvSpPr>
          <p:nvPr/>
        </p:nvSpPr>
        <p:spPr bwMode="auto">
          <a:xfrm>
            <a:off x="4511676" y="307498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41" name="Line 13"/>
          <p:cNvSpPr>
            <a:spLocks noChangeShapeType="1"/>
          </p:cNvSpPr>
          <p:nvPr/>
        </p:nvSpPr>
        <p:spPr bwMode="auto">
          <a:xfrm>
            <a:off x="5735638" y="307498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42" name="Line 14"/>
          <p:cNvSpPr>
            <a:spLocks noChangeShapeType="1"/>
          </p:cNvSpPr>
          <p:nvPr/>
        </p:nvSpPr>
        <p:spPr bwMode="auto">
          <a:xfrm>
            <a:off x="6959601" y="3074988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43" name="Line 15"/>
          <p:cNvSpPr>
            <a:spLocks noChangeShapeType="1"/>
          </p:cNvSpPr>
          <p:nvPr/>
        </p:nvSpPr>
        <p:spPr bwMode="auto">
          <a:xfrm>
            <a:off x="8183563" y="307498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44" name="Text Box 16"/>
          <p:cNvSpPr txBox="1">
            <a:spLocks noChangeArrowheads="1"/>
          </p:cNvSpPr>
          <p:nvPr/>
        </p:nvSpPr>
        <p:spPr bwMode="auto">
          <a:xfrm>
            <a:off x="3302001" y="2708276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8145" name="Text Box 17"/>
          <p:cNvSpPr txBox="1">
            <a:spLocks noChangeArrowheads="1"/>
          </p:cNvSpPr>
          <p:nvPr/>
        </p:nvSpPr>
        <p:spPr bwMode="auto">
          <a:xfrm>
            <a:off x="4525963" y="2714625"/>
            <a:ext cx="7921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l-GR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8146" name="Text Box 18"/>
          <p:cNvSpPr txBox="1">
            <a:spLocks noChangeArrowheads="1"/>
          </p:cNvSpPr>
          <p:nvPr/>
        </p:nvSpPr>
        <p:spPr bwMode="auto">
          <a:xfrm>
            <a:off x="5678488" y="2714626"/>
            <a:ext cx="792162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8147" name="Text Box 19"/>
          <p:cNvSpPr txBox="1">
            <a:spLocks noChangeArrowheads="1"/>
          </p:cNvSpPr>
          <p:nvPr/>
        </p:nvSpPr>
        <p:spPr bwMode="auto">
          <a:xfrm>
            <a:off x="6975476" y="2787650"/>
            <a:ext cx="7921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el-GR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8148" name="Text Box 20"/>
          <p:cNvSpPr txBox="1">
            <a:spLocks noChangeArrowheads="1"/>
          </p:cNvSpPr>
          <p:nvPr/>
        </p:nvSpPr>
        <p:spPr bwMode="auto">
          <a:xfrm>
            <a:off x="8199438" y="2811463"/>
            <a:ext cx="7921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l-GR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8149" name="Oval 21"/>
          <p:cNvSpPr>
            <a:spLocks noChangeArrowheads="1"/>
          </p:cNvSpPr>
          <p:nvPr/>
        </p:nvSpPr>
        <p:spPr bwMode="auto">
          <a:xfrm>
            <a:off x="3373438" y="4659313"/>
            <a:ext cx="417512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88150" name="Oval 22"/>
          <p:cNvSpPr>
            <a:spLocks noChangeArrowheads="1"/>
          </p:cNvSpPr>
          <p:nvPr/>
        </p:nvSpPr>
        <p:spPr bwMode="auto">
          <a:xfrm>
            <a:off x="4583113" y="4659313"/>
            <a:ext cx="417512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88151" name="Oval 23"/>
          <p:cNvSpPr>
            <a:spLocks noChangeArrowheads="1"/>
          </p:cNvSpPr>
          <p:nvPr/>
        </p:nvSpPr>
        <p:spPr bwMode="auto">
          <a:xfrm>
            <a:off x="5835651" y="4659313"/>
            <a:ext cx="417513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688152" name="Oval 24"/>
          <p:cNvSpPr>
            <a:spLocks noChangeArrowheads="1"/>
          </p:cNvSpPr>
          <p:nvPr/>
        </p:nvSpPr>
        <p:spPr bwMode="auto">
          <a:xfrm>
            <a:off x="7045326" y="4659313"/>
            <a:ext cx="417513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688153" name="Oval 25"/>
          <p:cNvSpPr>
            <a:spLocks noChangeArrowheads="1"/>
          </p:cNvSpPr>
          <p:nvPr/>
        </p:nvSpPr>
        <p:spPr bwMode="auto">
          <a:xfrm>
            <a:off x="8270876" y="4659313"/>
            <a:ext cx="417513" cy="438150"/>
          </a:xfrm>
          <a:prstGeom prst="ellipse">
            <a:avLst/>
          </a:prstGeom>
          <a:solidFill>
            <a:srgbClr val="9933FF"/>
          </a:solidFill>
          <a:ln>
            <a:noFill/>
          </a:ln>
          <a:effectLst>
            <a:prstShdw prst="shdw18" dist="17961" dir="13500000">
              <a:srgbClr val="9933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r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688154" name="Line 26"/>
          <p:cNvSpPr>
            <a:spLocks noChangeShapeType="1"/>
          </p:cNvSpPr>
          <p:nvPr/>
        </p:nvSpPr>
        <p:spPr bwMode="auto">
          <a:xfrm>
            <a:off x="3790951" y="4875213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55" name="Line 27"/>
          <p:cNvSpPr>
            <a:spLocks noChangeShapeType="1"/>
          </p:cNvSpPr>
          <p:nvPr/>
        </p:nvSpPr>
        <p:spPr bwMode="auto">
          <a:xfrm>
            <a:off x="5014913" y="48752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56" name="Line 28"/>
          <p:cNvSpPr>
            <a:spLocks noChangeShapeType="1"/>
          </p:cNvSpPr>
          <p:nvPr/>
        </p:nvSpPr>
        <p:spPr bwMode="auto">
          <a:xfrm>
            <a:off x="6238876" y="4875213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57" name="Line 29"/>
          <p:cNvSpPr>
            <a:spLocks noChangeShapeType="1"/>
          </p:cNvSpPr>
          <p:nvPr/>
        </p:nvSpPr>
        <p:spPr bwMode="auto">
          <a:xfrm>
            <a:off x="7462838" y="48752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88158" name="Text Box 30"/>
          <p:cNvSpPr txBox="1">
            <a:spLocks noChangeArrowheads="1"/>
          </p:cNvSpPr>
          <p:nvPr/>
        </p:nvSpPr>
        <p:spPr bwMode="auto">
          <a:xfrm>
            <a:off x="3805238" y="4508501"/>
            <a:ext cx="792162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8159" name="Text Box 31"/>
          <p:cNvSpPr txBox="1">
            <a:spLocks noChangeArrowheads="1"/>
          </p:cNvSpPr>
          <p:nvPr/>
        </p:nvSpPr>
        <p:spPr bwMode="auto">
          <a:xfrm>
            <a:off x="5029201" y="4514850"/>
            <a:ext cx="7921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el-GR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8160" name="Text Box 32"/>
          <p:cNvSpPr txBox="1">
            <a:spLocks noChangeArrowheads="1"/>
          </p:cNvSpPr>
          <p:nvPr/>
        </p:nvSpPr>
        <p:spPr bwMode="auto">
          <a:xfrm>
            <a:off x="6181726" y="451485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688161" name="Text Box 33"/>
          <p:cNvSpPr txBox="1">
            <a:spLocks noChangeArrowheads="1"/>
          </p:cNvSpPr>
          <p:nvPr/>
        </p:nvSpPr>
        <p:spPr bwMode="auto">
          <a:xfrm>
            <a:off x="7478713" y="4587875"/>
            <a:ext cx="7921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el-GR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Text Box 2"/>
          <p:cNvSpPr txBox="1">
            <a:spLocks noChangeArrowheads="1"/>
          </p:cNvSpPr>
          <p:nvPr/>
        </p:nvSpPr>
        <p:spPr bwMode="auto">
          <a:xfrm>
            <a:off x="1905000" y="533401"/>
            <a:ext cx="8458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sz="2000" dirty="0">
                <a:solidFill>
                  <a:srgbClr val="2E75B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3)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NFA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确定化为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</a:p>
          <a:p>
            <a:pPr algn="l" eaLnBrk="1" hangingPunct="1">
              <a:spcAft>
                <a:spcPct val="0"/>
              </a:spcAft>
            </a:pPr>
            <a:endParaRPr kumimoji="1" lang="en-US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我们采用子集法，消去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，将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NFA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确定化使其变成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DFA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，按照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子集法：</a:t>
            </a:r>
          </a:p>
        </p:txBody>
      </p:sp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1992313" y="5230814"/>
            <a:ext cx="8280400" cy="10064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然后我们对每一个集合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状态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集合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作为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DFA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状态，如：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,I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,I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,……</a:t>
            </a:r>
          </a:p>
          <a:p>
            <a:pPr algn="l" eaLnBrk="1" hangingPunct="1">
              <a:spcAft>
                <a:spcPct val="0"/>
              </a:spcAft>
            </a:pP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这样，就可以画出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DFA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状态转换图，其转换图的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每一个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状态都是以项目集合来表示，如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{</a:t>
            </a: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S′∷=·E, E∷=·aA, E∷=·bB}</a:t>
            </a:r>
          </a:p>
        </p:txBody>
      </p:sp>
      <p:graphicFrame>
        <p:nvGraphicFramePr>
          <p:cNvPr id="689156" name="Group 4"/>
          <p:cNvGraphicFramePr>
            <a:graphicFrameLocks noGrp="1"/>
          </p:cNvGraphicFramePr>
          <p:nvPr/>
        </p:nvGraphicFramePr>
        <p:xfrm>
          <a:off x="3000376" y="1916114"/>
          <a:ext cx="6551613" cy="2997520"/>
        </p:xfrm>
        <a:graphic>
          <a:graphicData uri="http://schemas.openxmlformats.org/drawingml/2006/table">
            <a:tbl>
              <a:tblPr/>
              <a:tblGrid>
                <a:gridCol w="1309688">
                  <a:extLst>
                    <a:ext uri="{9D8B030D-6E8A-4147-A177-3AD203B41FA5}">
                      <a16:colId xmlns:a16="http://schemas.microsoft.com/office/drawing/2014/main" val="115410394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1221305084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4130555073"/>
                    </a:ext>
                  </a:extLst>
                </a:gridCol>
                <a:gridCol w="1306513">
                  <a:extLst>
                    <a:ext uri="{9D8B030D-6E8A-4147-A177-3AD203B41FA5}">
                      <a16:colId xmlns:a16="http://schemas.microsoft.com/office/drawing/2014/main" val="201389201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5155416"/>
                    </a:ext>
                  </a:extLst>
                </a:gridCol>
              </a:tblGrid>
              <a:tr h="4333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220030"/>
                  </a:ext>
                </a:extLst>
              </a:tr>
              <a:tr h="4095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{1,3,11} 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{4 6, 9} 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{12,14,17} 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824743"/>
                  </a:ext>
                </a:extLst>
              </a:tr>
              <a:tr h="411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(S’∷=·E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E∷=·aA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E∷=·bB) 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(E∷=a·A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A∷=·cA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A∷=·d ) 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(E∷=b·B, B∷=·cB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B∷=·d ) 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89647"/>
                  </a:ext>
                </a:extLst>
              </a:tr>
              <a:tr h="411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{4,6,9} 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{…}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{…}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006260"/>
                  </a:ext>
                </a:extLst>
              </a:tr>
              <a:tr h="4095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{12,14,17} 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{…}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{…}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604862"/>
                  </a:ext>
                </a:extLst>
              </a:tr>
              <a:tr h="4111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5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7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70" y="3372465"/>
            <a:ext cx="5587548" cy="2697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26" y="130651"/>
            <a:ext cx="4573865" cy="18670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65810" y="1977203"/>
            <a:ext cx="9339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最右</a:t>
            </a:r>
            <a:r>
              <a:rPr lang="en-US" altLang="zh-CN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(Rightmost)</a:t>
            </a:r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推导过程自底向上的分析</a:t>
            </a:r>
            <a:r>
              <a:rPr lang="zh-CN" altLang="en-US" sz="2000" b="1" dirty="0" smtClean="0">
                <a:solidFill>
                  <a:srgbClr val="2D3AFF"/>
                </a:solidFill>
                <a:latin typeface="Times New Roman" panose="02020603050405020304" pitchFamily="18" charset="0"/>
              </a:rPr>
              <a:t>方法（</a:t>
            </a:r>
            <a:r>
              <a:rPr lang="en-US" altLang="zh-CN" sz="2000" b="1" smtClean="0">
                <a:solidFill>
                  <a:srgbClr val="2D3AFF"/>
                </a:solidFill>
                <a:latin typeface="Times New Roman" panose="02020603050405020304" pitchFamily="18" charset="0"/>
              </a:rPr>
              <a:t>Rightmost derivation in reverse</a:t>
            </a:r>
            <a:r>
              <a:rPr lang="zh-CN" altLang="en-US" sz="2000" b="1" smtClean="0">
                <a:solidFill>
                  <a:srgbClr val="2D3AFF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b="1" dirty="0" smtClean="0">
              <a:solidFill>
                <a:srgbClr val="2D3AFF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 dirty="0" smtClean="0">
                <a:solidFill>
                  <a:srgbClr val="2D3AFF"/>
                </a:solidFill>
                <a:latin typeface="Times New Roman" panose="02020603050405020304" pitchFamily="18" charset="0"/>
              </a:rPr>
              <a:t>最左</a:t>
            </a:r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归约</a:t>
            </a:r>
            <a:endParaRPr lang="zh-CN" altLang="en-US" sz="2000" b="1" dirty="0">
              <a:solidFill>
                <a:srgbClr val="2D3A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508" y="2685089"/>
            <a:ext cx="4960620" cy="32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1)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分析器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程序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基本上可以识别所有上下文无关文法写的编程语言结构，分析能力强且适用范围广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2)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分析法是当前最一般的“移进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归约”分析方法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3)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分析法在自左向右扫描输入串时能发现其中错误，并能指出出错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地点</a:t>
            </a:r>
            <a:endParaRPr lang="zh-CN" altLang="en-US" sz="2000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4)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分析程序可以自动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生成</a:t>
            </a:r>
            <a:endParaRPr lang="zh-CN" altLang="en-US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2331146"/>
            <a:ext cx="302540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Text Box 2"/>
          <p:cNvSpPr txBox="1">
            <a:spLocks noChangeArrowheads="1"/>
          </p:cNvSpPr>
          <p:nvPr/>
        </p:nvSpPr>
        <p:spPr bwMode="auto">
          <a:xfrm>
            <a:off x="255732" y="275012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690179" name="Group 3"/>
          <p:cNvGrpSpPr>
            <a:grpSpLocks/>
          </p:cNvGrpSpPr>
          <p:nvPr/>
        </p:nvGrpSpPr>
        <p:grpSpPr bwMode="auto">
          <a:xfrm>
            <a:off x="1551133" y="2966029"/>
            <a:ext cx="792163" cy="360363"/>
            <a:chOff x="1156" y="1888"/>
            <a:chExt cx="499" cy="227"/>
          </a:xfrm>
        </p:grpSpPr>
        <p:sp>
          <p:nvSpPr>
            <p:cNvPr id="69018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018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690182" name="Text Box 6"/>
          <p:cNvSpPr txBox="1">
            <a:spLocks noChangeArrowheads="1"/>
          </p:cNvSpPr>
          <p:nvPr/>
        </p:nvSpPr>
        <p:spPr bwMode="auto">
          <a:xfrm>
            <a:off x="2414732" y="302317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690183" name="Line 7"/>
          <p:cNvSpPr>
            <a:spLocks noChangeShapeType="1"/>
          </p:cNvSpPr>
          <p:nvPr/>
        </p:nvSpPr>
        <p:spPr bwMode="auto">
          <a:xfrm flipV="1">
            <a:off x="1263795" y="2461204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4" name="Line 8"/>
          <p:cNvSpPr>
            <a:spLocks noChangeShapeType="1"/>
          </p:cNvSpPr>
          <p:nvPr/>
        </p:nvSpPr>
        <p:spPr bwMode="auto">
          <a:xfrm>
            <a:off x="1263795" y="246120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5" name="Text Box 9"/>
          <p:cNvSpPr txBox="1">
            <a:spLocks noChangeArrowheads="1"/>
          </p:cNvSpPr>
          <p:nvPr/>
        </p:nvSpPr>
        <p:spPr bwMode="auto">
          <a:xfrm>
            <a:off x="1695596" y="210242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90186" name="Text Box 10"/>
          <p:cNvSpPr txBox="1">
            <a:spLocks noChangeArrowheads="1"/>
          </p:cNvSpPr>
          <p:nvPr/>
        </p:nvSpPr>
        <p:spPr bwMode="auto">
          <a:xfrm>
            <a:off x="2414732" y="1669041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0187" name="Line 11"/>
          <p:cNvSpPr>
            <a:spLocks noChangeShapeType="1"/>
          </p:cNvSpPr>
          <p:nvPr/>
        </p:nvSpPr>
        <p:spPr bwMode="auto">
          <a:xfrm flipV="1">
            <a:off x="1263795" y="382962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8" name="Line 12"/>
          <p:cNvSpPr>
            <a:spLocks noChangeShapeType="1"/>
          </p:cNvSpPr>
          <p:nvPr/>
        </p:nvSpPr>
        <p:spPr bwMode="auto">
          <a:xfrm>
            <a:off x="1263795" y="4118553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0189" name="Text Box 13"/>
          <p:cNvSpPr txBox="1">
            <a:spLocks noChangeArrowheads="1"/>
          </p:cNvSpPr>
          <p:nvPr/>
        </p:nvSpPr>
        <p:spPr bwMode="auto">
          <a:xfrm>
            <a:off x="1695596" y="411855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90190" name="Text Box 14"/>
          <p:cNvSpPr txBox="1">
            <a:spLocks noChangeArrowheads="1"/>
          </p:cNvSpPr>
          <p:nvPr/>
        </p:nvSpPr>
        <p:spPr bwMode="auto">
          <a:xfrm>
            <a:off x="2416321" y="3902653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690191" name="Line 15"/>
          <p:cNvSpPr>
            <a:spLocks noChangeShapeType="1"/>
          </p:cNvSpPr>
          <p:nvPr/>
        </p:nvSpPr>
        <p:spPr bwMode="auto">
          <a:xfrm flipV="1">
            <a:off x="3065607" y="1310267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192" name="Text Box 16"/>
          <p:cNvSpPr txBox="1">
            <a:spLocks noChangeArrowheads="1"/>
          </p:cNvSpPr>
          <p:nvPr/>
        </p:nvSpPr>
        <p:spPr bwMode="auto">
          <a:xfrm>
            <a:off x="3137046" y="1310266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90193" name="Text Box 17"/>
          <p:cNvSpPr txBox="1">
            <a:spLocks noChangeArrowheads="1"/>
          </p:cNvSpPr>
          <p:nvPr/>
        </p:nvSpPr>
        <p:spPr bwMode="auto">
          <a:xfrm>
            <a:off x="2414732" y="230766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0194" name="Freeform 18"/>
          <p:cNvSpPr>
            <a:spLocks/>
          </p:cNvSpPr>
          <p:nvPr/>
        </p:nvSpPr>
        <p:spPr bwMode="auto">
          <a:xfrm>
            <a:off x="1828946" y="408566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195" name="Text Box 19"/>
          <p:cNvSpPr txBox="1">
            <a:spLocks noChangeArrowheads="1"/>
          </p:cNvSpPr>
          <p:nvPr/>
        </p:nvSpPr>
        <p:spPr bwMode="auto">
          <a:xfrm>
            <a:off x="1840057" y="589541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90196" name="Line 20"/>
          <p:cNvSpPr>
            <a:spLocks noChangeShapeType="1"/>
          </p:cNvSpPr>
          <p:nvPr/>
        </p:nvSpPr>
        <p:spPr bwMode="auto">
          <a:xfrm>
            <a:off x="3064020" y="498215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197" name="Text Box 21"/>
          <p:cNvSpPr txBox="1">
            <a:spLocks noChangeArrowheads="1"/>
          </p:cNvSpPr>
          <p:nvPr/>
        </p:nvSpPr>
        <p:spPr bwMode="auto">
          <a:xfrm>
            <a:off x="3137046" y="5005966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90198" name="Text Box 22"/>
          <p:cNvSpPr txBox="1">
            <a:spLocks noChangeArrowheads="1"/>
          </p:cNvSpPr>
          <p:nvPr/>
        </p:nvSpPr>
        <p:spPr bwMode="auto">
          <a:xfrm>
            <a:off x="2416321" y="5413953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690199" name="Freeform 23"/>
          <p:cNvSpPr>
            <a:spLocks/>
          </p:cNvSpPr>
          <p:nvPr/>
        </p:nvSpPr>
        <p:spPr bwMode="auto">
          <a:xfrm>
            <a:off x="1828946" y="566477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00" name="Text Box 24"/>
          <p:cNvSpPr txBox="1">
            <a:spLocks noChangeArrowheads="1"/>
          </p:cNvSpPr>
          <p:nvPr/>
        </p:nvSpPr>
        <p:spPr bwMode="auto">
          <a:xfrm>
            <a:off x="1840057" y="584575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690201" name="Line 25"/>
          <p:cNvSpPr>
            <a:spLocks noChangeShapeType="1"/>
          </p:cNvSpPr>
          <p:nvPr/>
        </p:nvSpPr>
        <p:spPr bwMode="auto">
          <a:xfrm>
            <a:off x="3711721" y="246120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02" name="Text Box 26"/>
          <p:cNvSpPr txBox="1">
            <a:spLocks noChangeArrowheads="1"/>
          </p:cNvSpPr>
          <p:nvPr/>
        </p:nvSpPr>
        <p:spPr bwMode="auto">
          <a:xfrm>
            <a:off x="3856183" y="212465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90203" name="Text Box 27"/>
          <p:cNvSpPr txBox="1">
            <a:spLocks noChangeArrowheads="1"/>
          </p:cNvSpPr>
          <p:nvPr/>
        </p:nvSpPr>
        <p:spPr bwMode="auto">
          <a:xfrm>
            <a:off x="4503882" y="22310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690204" name="Line 28"/>
          <p:cNvSpPr>
            <a:spLocks noChangeShapeType="1"/>
          </p:cNvSpPr>
          <p:nvPr/>
        </p:nvSpPr>
        <p:spPr bwMode="auto">
          <a:xfrm>
            <a:off x="3711721" y="411855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05" name="Text Box 29"/>
          <p:cNvSpPr txBox="1">
            <a:spLocks noChangeArrowheads="1"/>
          </p:cNvSpPr>
          <p:nvPr/>
        </p:nvSpPr>
        <p:spPr bwMode="auto">
          <a:xfrm>
            <a:off x="3856183" y="378200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90206" name="Text Box 30"/>
          <p:cNvSpPr txBox="1">
            <a:spLocks noChangeArrowheads="1"/>
          </p:cNvSpPr>
          <p:nvPr/>
        </p:nvSpPr>
        <p:spPr bwMode="auto">
          <a:xfrm>
            <a:off x="4503882" y="3743903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690207" name="Line 31"/>
          <p:cNvSpPr>
            <a:spLocks noChangeShapeType="1"/>
          </p:cNvSpPr>
          <p:nvPr/>
        </p:nvSpPr>
        <p:spPr bwMode="auto">
          <a:xfrm>
            <a:off x="3711721" y="494291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08" name="Text Box 32"/>
          <p:cNvSpPr txBox="1">
            <a:spLocks noChangeArrowheads="1"/>
          </p:cNvSpPr>
          <p:nvPr/>
        </p:nvSpPr>
        <p:spPr bwMode="auto">
          <a:xfrm>
            <a:off x="3856183" y="157741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90209" name="Text Box 33"/>
          <p:cNvSpPr txBox="1">
            <a:spLocks noChangeArrowheads="1"/>
          </p:cNvSpPr>
          <p:nvPr/>
        </p:nvSpPr>
        <p:spPr bwMode="auto">
          <a:xfrm>
            <a:off x="4503882" y="847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690210" name="Line 34"/>
          <p:cNvSpPr>
            <a:spLocks noChangeShapeType="1"/>
          </p:cNvSpPr>
          <p:nvPr/>
        </p:nvSpPr>
        <p:spPr bwMode="auto">
          <a:xfrm>
            <a:off x="3711721" y="627755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11" name="Text Box 35"/>
          <p:cNvSpPr txBox="1">
            <a:spLocks noChangeArrowheads="1"/>
          </p:cNvSpPr>
          <p:nvPr/>
        </p:nvSpPr>
        <p:spPr bwMode="auto">
          <a:xfrm>
            <a:off x="3856183" y="594100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90212" name="Text Box 36"/>
          <p:cNvSpPr txBox="1">
            <a:spLocks noChangeArrowheads="1"/>
          </p:cNvSpPr>
          <p:nvPr/>
        </p:nvSpPr>
        <p:spPr bwMode="auto">
          <a:xfrm>
            <a:off x="4503882" y="60473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690213" name="Text Box 37"/>
          <p:cNvSpPr txBox="1">
            <a:spLocks noChangeArrowheads="1"/>
          </p:cNvSpPr>
          <p:nvPr/>
        </p:nvSpPr>
        <p:spPr bwMode="auto">
          <a:xfrm>
            <a:off x="4503882" y="1222953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690214" name="Line 38"/>
          <p:cNvSpPr>
            <a:spLocks noChangeShapeType="1"/>
          </p:cNvSpPr>
          <p:nvPr/>
        </p:nvSpPr>
        <p:spPr bwMode="auto">
          <a:xfrm>
            <a:off x="3711720" y="1742066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15" name="Text Box 39"/>
          <p:cNvSpPr txBox="1">
            <a:spLocks noChangeArrowheads="1"/>
          </p:cNvSpPr>
          <p:nvPr/>
        </p:nvSpPr>
        <p:spPr bwMode="auto">
          <a:xfrm>
            <a:off x="3927621" y="1453141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90216" name="Line 40"/>
          <p:cNvSpPr>
            <a:spLocks noChangeShapeType="1"/>
          </p:cNvSpPr>
          <p:nvPr/>
        </p:nvSpPr>
        <p:spPr bwMode="auto">
          <a:xfrm>
            <a:off x="3711720" y="4863091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17" name="Text Box 41"/>
          <p:cNvSpPr txBox="1">
            <a:spLocks noChangeArrowheads="1"/>
          </p:cNvSpPr>
          <p:nvPr/>
        </p:nvSpPr>
        <p:spPr bwMode="auto">
          <a:xfrm>
            <a:off x="3927621" y="457416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90218" name="Text Box 42"/>
          <p:cNvSpPr txBox="1">
            <a:spLocks noChangeArrowheads="1"/>
          </p:cNvSpPr>
          <p:nvPr/>
        </p:nvSpPr>
        <p:spPr bwMode="auto">
          <a:xfrm>
            <a:off x="4503882" y="4823403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690219" name="Line 43"/>
          <p:cNvSpPr>
            <a:spLocks noChangeShapeType="1"/>
          </p:cNvSpPr>
          <p:nvPr/>
        </p:nvSpPr>
        <p:spPr bwMode="auto">
          <a:xfrm>
            <a:off x="3711720" y="1262641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20" name="Text Box 44"/>
          <p:cNvSpPr txBox="1">
            <a:spLocks noChangeArrowheads="1"/>
          </p:cNvSpPr>
          <p:nvPr/>
        </p:nvSpPr>
        <p:spPr bwMode="auto">
          <a:xfrm>
            <a:off x="3927621" y="9737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690221" name="Line 45"/>
          <p:cNvSpPr>
            <a:spLocks noChangeShapeType="1"/>
          </p:cNvSpPr>
          <p:nvPr/>
        </p:nvSpPr>
        <p:spPr bwMode="auto">
          <a:xfrm>
            <a:off x="3711720" y="5415541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90222" name="Text Box 46"/>
          <p:cNvSpPr txBox="1">
            <a:spLocks noChangeArrowheads="1"/>
          </p:cNvSpPr>
          <p:nvPr/>
        </p:nvSpPr>
        <p:spPr bwMode="auto">
          <a:xfrm>
            <a:off x="3927621" y="51266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353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43445" y="370609"/>
            <a:ext cx="9625445" cy="49990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FFFF00"/>
              </a:solidFill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2E75B6"/>
                </a:solidFill>
                <a:cs typeface="Tahoma" panose="020B0604030504040204" pitchFamily="34" charset="0"/>
              </a:rPr>
              <a:t> </a:t>
            </a:r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</a:rPr>
              <a:t>4) </a:t>
            </a:r>
            <a:r>
              <a:rPr lang="en-US" altLang="zh-CN" sz="2000" b="1" dirty="0">
                <a:latin typeface="Times New Roman" panose="02020603050405020304" pitchFamily="18" charset="0"/>
              </a:rPr>
              <a:t>DFA </a:t>
            </a:r>
            <a:r>
              <a:rPr lang="zh-CN" altLang="en-US" sz="2000" b="1" dirty="0">
                <a:latin typeface="Times New Roman" panose="02020603050405020304" pitchFamily="18" charset="0"/>
              </a:rPr>
              <a:t>中状态及转换函数与文法项目之间的关系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我们分析关系目的是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直接由文法项目构造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，因为分析表就是由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</a:rPr>
              <a:t>直接造出的。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①</a:t>
            </a:r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状态与文法项目的关系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由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状态图可以看出：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的每一状态都是一个项目子集。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首先来看一下状态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中包含的各个项目是如何确定的。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000" b="1" dirty="0">
                <a:latin typeface="Times New Roman" panose="02020603050405020304" pitchFamily="18" charset="0"/>
              </a:rPr>
              <a:t>S′∷=·E, E∷=·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, E∷= ·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000" b="1" dirty="0">
                <a:latin typeface="Times New Roman" panose="02020603050405020304" pitchFamily="18" charset="0"/>
              </a:rPr>
              <a:t> 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691203" name="Text Box 3"/>
          <p:cNvSpPr txBox="1">
            <a:spLocks noChangeArrowheads="1"/>
          </p:cNvSpPr>
          <p:nvPr/>
        </p:nvSpPr>
        <p:spPr bwMode="auto">
          <a:xfrm>
            <a:off x="957468" y="4866409"/>
            <a:ext cx="991142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     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规定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S′∷=·E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是属于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的一个项目，而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又是非终结符，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的规则为：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E∷=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aA|bB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，所以状态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还包含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E∷=·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E∷=·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bB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。由此即得状态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en-US" altLang="zh-CN" sz="20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的项目子集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{S′∷=·E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E∷=·</a:t>
            </a:r>
            <a:r>
              <a:rPr kumimoji="1"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E∷=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en-US" altLang="zh-CN" sz="2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bB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9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结论：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zh-CN" altLang="en-US" sz="200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若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NFA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的某一状态的相应项目为Ａ∷＝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</a:t>
            </a:r>
            <a:r>
              <a:rPr kumimoji="1" lang="zh-CN" altLang="en-US" sz="2000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１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·Bβ</a:t>
            </a:r>
            <a:r>
              <a:rPr kumimoji="1" lang="en-US" altLang="zh-CN" sz="2000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，而Ｂ是非终结符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zh-CN" alt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号，如果有形如规则Ｂ∷＝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β,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其相应项目Ｂ∷＝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·β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均为项目子集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zh-CN" alt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中一个项目，如果新获得圆点之后的符号又为非终结符号，则又将派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kumimoji="1" lang="zh-CN" alt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生出新的项目，如此继续下去，直到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全部新获得项目的圆点之后的符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号为终结符号或圆点之后无符号为止</a:t>
            </a:r>
            <a:r>
              <a:rPr lang="zh-CN" altLang="en-US" sz="2000" b="1" dirty="0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这时，所有获得新项目连同原有项目构成一个项目子集，作为</a:t>
            </a:r>
            <a:r>
              <a:rPr lang="en-US" altLang="zh-CN" sz="2000" b="1" dirty="0">
                <a:latin typeface="Times New Roman" panose="02020603050405020304" pitchFamily="18" charset="0"/>
              </a:rPr>
              <a:t>DFA</a:t>
            </a:r>
            <a:r>
              <a:rPr lang="zh-CN" altLang="en-US" sz="2000" b="1" dirty="0">
                <a:latin typeface="Times New Roman" panose="02020603050405020304" pitchFamily="18" charset="0"/>
              </a:rPr>
              <a:t>一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zh-CN" altLang="en-US" sz="2000" b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个状态。</a:t>
            </a:r>
            <a:r>
              <a:rPr lang="en-US" altLang="zh-CN" sz="2000" b="1" dirty="0">
                <a:latin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</a:rPr>
              <a:t>如：状态</a:t>
            </a:r>
            <a:r>
              <a:rPr lang="en-US" altLang="zh-CN" sz="2000" b="1" dirty="0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92227" name="AutoShape 3"/>
          <p:cNvSpPr>
            <a:spLocks noChangeArrowheads="1"/>
          </p:cNvSpPr>
          <p:nvPr/>
        </p:nvSpPr>
        <p:spPr bwMode="auto">
          <a:xfrm>
            <a:off x="1434319" y="1149927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92230" name="Group 6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92231" name="Picture 7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2232" name="Picture 8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61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Text Box 2"/>
          <p:cNvSpPr txBox="1">
            <a:spLocks noChangeArrowheads="1"/>
          </p:cNvSpPr>
          <p:nvPr/>
        </p:nvSpPr>
        <p:spPr bwMode="auto">
          <a:xfrm>
            <a:off x="1828800" y="2057401"/>
            <a:ext cx="8185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实际上，我们将项目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Ｅ称为项目集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的基本项目，上述从项目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Ｅ出发构造项目集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的过程可用一个对其基本项目集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｛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Ｅ｝的闭包运算，即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CLOSURE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{S′∷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Ｅ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）来表示，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一般地，设Ｉ为一项目集，则构造Ｉ的闭包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CLOSURE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）的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方法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如下：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93251" name="Text Box 3"/>
          <p:cNvSpPr txBox="1">
            <a:spLocks noChangeArrowheads="1"/>
          </p:cNvSpPr>
          <p:nvPr/>
        </p:nvSpPr>
        <p:spPr bwMode="auto">
          <a:xfrm>
            <a:off x="1752600" y="3962401"/>
            <a:ext cx="83820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Ｉ中每一项目都属于 ＣＬＯ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ＵＲＥ （ Ｉ）；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b.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若形如Ａ∷＝ 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１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·Bβ</a:t>
            </a:r>
            <a:r>
              <a:rPr kumimoji="1" lang="en-US" altLang="zh-CN" sz="20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的项目属于ＣＬＯ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ＵＲＥ（Ｉ），那么，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对于任何有关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的规则Ｂ∷＝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β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，项目Ｂ∷＝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·β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也属于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CLOSURE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sz="20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</a:t>
            </a:r>
            <a:endParaRPr kumimoji="1"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c. 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重复执行上述两步骤，直至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CLOSURE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）不再增大为止。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  显然，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CLOSURE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{S′∷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Ｅ｝）＝｛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S′∷=·E,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Ｅ∷＝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·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，Ｅ∷   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  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·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bB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｝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，这就是图中初态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93252" name="AutoShape 4"/>
          <p:cNvSpPr>
            <a:spLocks noChangeArrowheads="1"/>
          </p:cNvSpPr>
          <p:nvPr/>
        </p:nvSpPr>
        <p:spPr bwMode="auto">
          <a:xfrm>
            <a:off x="1676400" y="1428750"/>
            <a:ext cx="8839200" cy="527685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998518" y="94124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0"/>
              </a:spcAft>
            </a:pPr>
            <a:r>
              <a:rPr lang="zh-CN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已知文法</a:t>
            </a:r>
            <a:endParaRPr lang="en-US" altLang="zh-CN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E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E+T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T*F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E)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</a:t>
            </a:r>
            <a:r>
              <a:rPr lang="en-US" altLang="zh-CN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           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扩展文法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S’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1118" y="3244334"/>
            <a:ext cx="6030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>
                <a:latin typeface="Times New Roman" panose="02020603050405020304" pitchFamily="18" charset="0"/>
              </a:rPr>
              <a:t>求ＣＬＯ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ＵＲＥ （ 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{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S’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• </a:t>
            </a:r>
            <a:r>
              <a:rPr lang="en-US" altLang="zh-CN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}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19203" y="41278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S’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• E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E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• E+T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• T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T*F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F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(E)</a:t>
            </a:r>
          </a:p>
          <a:p>
            <a:pPr>
              <a:spcAft>
                <a:spcPct val="0"/>
              </a:spcAft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5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52601" y="1143000"/>
            <a:ext cx="8569325" cy="548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② </a:t>
            </a:r>
            <a:r>
              <a:rPr lang="en-US" altLang="zh-CN" sz="1800" b="1">
                <a:latin typeface="Times New Roman" panose="02020603050405020304" pitchFamily="18" charset="0"/>
              </a:rPr>
              <a:t>DFA</a:t>
            </a:r>
            <a:r>
              <a:rPr lang="zh-CN" altLang="en-US" sz="1800" b="1">
                <a:latin typeface="Times New Roman" panose="02020603050405020304" pitchFamily="18" charset="0"/>
              </a:rPr>
              <a:t>转换函数与文法项目的关系（即从一个状态到另一个状态弧上标记）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分析</a:t>
            </a:r>
            <a:r>
              <a:rPr lang="en-US" altLang="zh-CN" sz="1800" b="1">
                <a:latin typeface="Times New Roman" panose="02020603050405020304" pitchFamily="18" charset="0"/>
              </a:rPr>
              <a:t>DFA</a:t>
            </a:r>
            <a:r>
              <a:rPr lang="zh-CN" altLang="en-US" sz="1800" b="1">
                <a:latin typeface="Times New Roman" panose="02020603050405020304" pitchFamily="18" charset="0"/>
              </a:rPr>
              <a:t>状态图：状态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中有项目</a:t>
            </a:r>
            <a:r>
              <a:rPr lang="en-US" altLang="zh-CN" sz="1800" b="1">
                <a:latin typeface="Times New Roman" panose="02020603050405020304" pitchFamily="18" charset="0"/>
              </a:rPr>
              <a:t>S′∷=·E</a:t>
            </a:r>
            <a:r>
              <a:rPr lang="zh-CN" altLang="en-US" sz="1800" b="1">
                <a:latin typeface="Times New Roman" panose="02020603050405020304" pitchFamily="18" charset="0"/>
              </a:rPr>
              <a:t>，所以可以由状态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画一标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记为</a:t>
            </a:r>
            <a:r>
              <a:rPr lang="en-US" altLang="zh-CN" sz="1800" b="1">
                <a:latin typeface="Times New Roman" panose="02020603050405020304" pitchFamily="18" charset="0"/>
              </a:rPr>
              <a:t>E</a:t>
            </a:r>
            <a:r>
              <a:rPr lang="zh-CN" altLang="en-US" sz="1800" b="1">
                <a:latin typeface="Times New Roman" panose="02020603050405020304" pitchFamily="18" charset="0"/>
              </a:rPr>
              <a:t>的弧指向下一状态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， 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包含项目</a:t>
            </a:r>
            <a:r>
              <a:rPr lang="en-US" altLang="zh-CN" sz="1800" b="1">
                <a:latin typeface="Times New Roman" panose="02020603050405020304" pitchFamily="18" charset="0"/>
              </a:rPr>
              <a:t>S′∷=E·</a:t>
            </a:r>
            <a:r>
              <a:rPr lang="zh-CN" altLang="en-US" sz="1800" b="1">
                <a:latin typeface="Times New Roman" panose="02020603050405020304" pitchFamily="18" charset="0"/>
              </a:rPr>
              <a:t>，圆点向后移一位。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</a:t>
            </a:r>
            <a:r>
              <a:rPr lang="zh-CN" altLang="en-US" sz="1800" b="1">
                <a:solidFill>
                  <a:srgbClr val="FF0066"/>
                </a:solidFill>
                <a:latin typeface="Times New Roman" panose="02020603050405020304" pitchFamily="18" charset="0"/>
              </a:rPr>
              <a:t>由此得结论：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设Ｘ为一个文法符号（终结符或非终结符）</a:t>
            </a:r>
            <a:r>
              <a:rPr lang="en-US" altLang="zh-CN" sz="1800" b="1">
                <a:latin typeface="Times New Roman" panose="02020603050405020304" pitchFamily="18" charset="0"/>
              </a:rPr>
              <a:t>,</a:t>
            </a:r>
            <a:r>
              <a:rPr lang="zh-CN" altLang="en-US" sz="1800" b="1">
                <a:latin typeface="Times New Roman" panose="02020603050405020304" pitchFamily="18" charset="0"/>
              </a:rPr>
              <a:t>若Ｉ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中有圆点位于Ｘ左边的项目Ａ∷＝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１</a:t>
            </a:r>
            <a:r>
              <a:rPr lang="en-US" altLang="zh-CN" sz="1800" b="1">
                <a:latin typeface="Times New Roman" panose="02020603050405020304" pitchFamily="18" charset="0"/>
              </a:rPr>
              <a:t>·</a:t>
            </a:r>
            <a:r>
              <a:rPr lang="zh-CN" altLang="en-US" sz="1800" b="1">
                <a:latin typeface="Times New Roman" panose="02020603050405020304" pitchFamily="18" charset="0"/>
              </a:rPr>
              <a:t>Ｘ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２</a:t>
            </a:r>
            <a:r>
              <a:rPr lang="zh-CN" altLang="en-US" sz="1800" b="1">
                <a:latin typeface="Times New Roman" panose="02020603050405020304" pitchFamily="18" charset="0"/>
              </a:rPr>
              <a:t>（其中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１</a:t>
            </a:r>
            <a:r>
              <a:rPr lang="zh-CN" altLang="en-US" sz="1800" b="1">
                <a:latin typeface="Times New Roman" panose="02020603050405020304" pitchFamily="18" charset="0"/>
              </a:rPr>
              <a:t>可以是</a:t>
            </a:r>
            <a:r>
              <a:rPr lang="en-US" altLang="zh-CN" sz="1800" b="1">
                <a:latin typeface="Times New Roman" panose="02020603050405020304" pitchFamily="18" charset="0"/>
              </a:rPr>
              <a:t>ε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  <a:r>
              <a:rPr lang="en-US" altLang="zh-CN" sz="1800" b="1">
                <a:latin typeface="Times New Roman" panose="02020603050405020304" pitchFamily="18" charset="0"/>
              </a:rPr>
              <a:t>,</a:t>
            </a:r>
            <a:r>
              <a:rPr lang="zh-CN" altLang="en-US" sz="1800" b="1">
                <a:latin typeface="Times New Roman" panose="02020603050405020304" pitchFamily="18" charset="0"/>
              </a:rPr>
              <a:t>则可从Ｉ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i</a:t>
            </a:r>
            <a:r>
              <a:rPr lang="zh-CN" altLang="en-US" sz="1800" b="1">
                <a:latin typeface="Times New Roman" panose="02020603050405020304" pitchFamily="18" charset="0"/>
              </a:rPr>
              <a:t>出发画一条弧，标记为</a:t>
            </a:r>
            <a:r>
              <a:rPr lang="en-US" altLang="zh-CN" sz="1800" b="1">
                <a:latin typeface="Times New Roman" panose="02020603050405020304" pitchFamily="18" charset="0"/>
              </a:rPr>
              <a:t>X</a:t>
            </a:r>
            <a:r>
              <a:rPr lang="zh-CN" altLang="en-US" sz="1800" b="1">
                <a:latin typeface="Times New Roman" panose="02020603050405020304" pitchFamily="18" charset="0"/>
              </a:rPr>
              <a:t>，而到下一状态；设此状态为Ｉ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，其项目Ａ∷＝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１</a:t>
            </a:r>
            <a:r>
              <a:rPr lang="zh-CN" altLang="en-US" sz="1800" b="1">
                <a:latin typeface="Times New Roman" panose="02020603050405020304" pitchFamily="18" charset="0"/>
              </a:rPr>
              <a:t>Ｘ</a:t>
            </a:r>
            <a:r>
              <a:rPr lang="en-US" altLang="zh-CN" sz="1800" b="1">
                <a:latin typeface="Times New Roman" panose="02020603050405020304" pitchFamily="18" charset="0"/>
              </a:rPr>
              <a:t>· 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２</a:t>
            </a:r>
            <a:r>
              <a:rPr lang="zh-CN" altLang="en-US" sz="1800" b="1">
                <a:latin typeface="Times New Roman" panose="02020603050405020304" pitchFamily="18" charset="0"/>
              </a:rPr>
              <a:t>为</a:t>
            </a:r>
            <a:r>
              <a:rPr lang="en-US" altLang="zh-CN" sz="1800" b="1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，显然是新状态集Ｉ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中一个基本 的项目，因此，按照上面构造项目集</a:t>
            </a:r>
            <a:r>
              <a:rPr lang="en-US" altLang="zh-CN" sz="1800" b="1">
                <a:latin typeface="Times New Roman" panose="02020603050405020304" pitchFamily="18" charset="0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相类似方法， 我们就有 Ｉ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＝ＣＬＯ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zh-CN" altLang="en-US" sz="1800" b="1">
                <a:latin typeface="Times New Roman" panose="02020603050405020304" pitchFamily="18" charset="0"/>
              </a:rPr>
              <a:t>ＵＲＥ（Ｊ）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例如</a:t>
            </a:r>
            <a:r>
              <a:rPr lang="en-US" altLang="zh-CN" sz="1800" b="1">
                <a:latin typeface="Times New Roman" panose="02020603050405020304" pitchFamily="18" charset="0"/>
              </a:rPr>
              <a:t>: </a:t>
            </a:r>
          </a:p>
          <a:p>
            <a:pPr>
              <a:lnSpc>
                <a:spcPct val="90000"/>
              </a:lnSpc>
              <a:buClr>
                <a:srgbClr val="FF0066"/>
              </a:buClr>
              <a:buSzPct val="120000"/>
            </a:pP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中有项目</a:t>
            </a:r>
            <a:r>
              <a:rPr lang="en-US" altLang="zh-CN" sz="1800" b="1">
                <a:latin typeface="Times New Roman" panose="02020603050405020304" pitchFamily="18" charset="0"/>
              </a:rPr>
              <a:t>S′∷=·E</a:t>
            </a:r>
            <a:r>
              <a:rPr lang="zh-CN" altLang="en-US" sz="1800" b="1">
                <a:latin typeface="Times New Roman" panose="02020603050405020304" pitchFamily="18" charset="0"/>
              </a:rPr>
              <a:t>，</a:t>
            </a:r>
            <a:r>
              <a:rPr lang="en-US" altLang="zh-CN" sz="1800" b="1">
                <a:latin typeface="Times New Roman" panose="02020603050405020304" pitchFamily="18" charset="0"/>
              </a:rPr>
              <a:t>(</a:t>
            </a:r>
            <a:r>
              <a:rPr lang="zh-CN" altLang="en-US" sz="1800" b="1">
                <a:latin typeface="Times New Roman" panose="02020603050405020304" pitchFamily="18" charset="0"/>
              </a:rPr>
              <a:t>其中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１</a:t>
            </a:r>
            <a:r>
              <a:rPr lang="zh-CN" altLang="en-US" sz="1800" b="1">
                <a:latin typeface="Times New Roman" panose="02020603050405020304" pitchFamily="18" charset="0"/>
              </a:rPr>
              <a:t>和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</a:t>
            </a:r>
            <a:r>
              <a:rPr lang="zh-CN" altLang="en-US" sz="1800" b="1">
                <a:latin typeface="Times New Roman" panose="02020603050405020304" pitchFamily="18" charset="0"/>
              </a:rPr>
              <a:t>是</a:t>
            </a:r>
            <a:r>
              <a:rPr lang="en-US" altLang="zh-CN" sz="1800" b="1">
                <a:latin typeface="Times New Roman" panose="02020603050405020304" pitchFamily="18" charset="0"/>
              </a:rPr>
              <a:t>ε),</a:t>
            </a:r>
            <a:r>
              <a:rPr lang="zh-CN" altLang="en-US" sz="1800" b="1">
                <a:latin typeface="Times New Roman" panose="02020603050405020304" pitchFamily="18" charset="0"/>
              </a:rPr>
              <a:t>从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出发画一条弧，标记为</a:t>
            </a:r>
            <a:r>
              <a:rPr lang="en-US" altLang="zh-CN" sz="1800" b="1">
                <a:latin typeface="Times New Roman" panose="02020603050405020304" pitchFamily="18" charset="0"/>
              </a:rPr>
              <a:t>E</a:t>
            </a:r>
            <a:r>
              <a:rPr lang="zh-CN" altLang="en-US" sz="1800" b="1">
                <a:latin typeface="Times New Roman" panose="02020603050405020304" pitchFamily="18" charset="0"/>
              </a:rPr>
              <a:t>，而到下一状态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，圆点向后移一位，则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中有</a:t>
            </a:r>
            <a:r>
              <a:rPr lang="zh-CN" altLang="en-US" sz="1800" b="1">
                <a:latin typeface="Times New Roman" panose="02020603050405020304" pitchFamily="18" charset="0"/>
              </a:rPr>
              <a:t>基本项目</a:t>
            </a:r>
            <a:r>
              <a:rPr lang="en-US" altLang="zh-CN" sz="1800" b="1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S′∷=E·</a:t>
            </a:r>
            <a:r>
              <a:rPr lang="zh-CN" altLang="en-US" sz="1800" b="1">
                <a:latin typeface="Times New Roman" panose="02020603050405020304" pitchFamily="18" charset="0"/>
              </a:rPr>
              <a:t>。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   由于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项目</a:t>
            </a:r>
            <a:r>
              <a:rPr lang="en-US" altLang="zh-CN" sz="1800" b="1">
                <a:latin typeface="Times New Roman" panose="02020603050405020304" pitchFamily="18" charset="0"/>
              </a:rPr>
              <a:t>S′∷=E·</a:t>
            </a:r>
            <a:r>
              <a:rPr lang="zh-CN" altLang="en-US" sz="1800" b="1">
                <a:latin typeface="Times New Roman" panose="02020603050405020304" pitchFamily="18" charset="0"/>
              </a:rPr>
              <a:t>，圆点后无符号，所以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{S′∷=E·}</a:t>
            </a:r>
          </a:p>
          <a:p>
            <a:pPr>
              <a:lnSpc>
                <a:spcPct val="90000"/>
              </a:lnSpc>
              <a:buClr>
                <a:srgbClr val="FF0066"/>
              </a:buClr>
              <a:buSzPct val="120000"/>
            </a:pP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同样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中有项目</a:t>
            </a:r>
            <a:r>
              <a:rPr lang="en-US" altLang="zh-CN" sz="1800" b="1">
                <a:latin typeface="Times New Roman" panose="02020603050405020304" pitchFamily="18" charset="0"/>
              </a:rPr>
              <a:t>E∷=·aA</a:t>
            </a:r>
            <a:r>
              <a:rPr lang="zh-CN" altLang="en-US" sz="1800" b="1">
                <a:latin typeface="Times New Roman" panose="02020603050405020304" pitchFamily="18" charset="0"/>
              </a:rPr>
              <a:t>， </a:t>
            </a:r>
            <a:r>
              <a:rPr lang="en-US" altLang="zh-CN" sz="1800" b="1">
                <a:latin typeface="Times New Roman" panose="02020603050405020304" pitchFamily="18" charset="0"/>
              </a:rPr>
              <a:t>(</a:t>
            </a:r>
            <a:r>
              <a:rPr lang="zh-CN" altLang="en-US" sz="1800" b="1">
                <a:latin typeface="Times New Roman" panose="02020603050405020304" pitchFamily="18" charset="0"/>
              </a:rPr>
              <a:t>其中</a:t>
            </a:r>
            <a:r>
              <a:rPr lang="en-US" altLang="zh-CN" sz="1800" b="1">
                <a:latin typeface="Times New Roman" panose="02020603050405020304" pitchFamily="18" charset="0"/>
              </a:rPr>
              <a:t>β</a:t>
            </a:r>
            <a:r>
              <a:rPr lang="zh-CN" altLang="en-US" sz="1800" b="1" baseline="-25000">
                <a:latin typeface="Times New Roman" panose="02020603050405020304" pitchFamily="18" charset="0"/>
              </a:rPr>
              <a:t>１</a:t>
            </a:r>
            <a:r>
              <a:rPr lang="zh-CN" altLang="en-US" sz="1800" b="1">
                <a:latin typeface="Times New Roman" panose="02020603050405020304" pitchFamily="18" charset="0"/>
              </a:rPr>
              <a:t>是</a:t>
            </a:r>
            <a:r>
              <a:rPr lang="en-US" altLang="zh-CN" sz="1800" b="1">
                <a:latin typeface="Times New Roman" panose="02020603050405020304" pitchFamily="18" charset="0"/>
              </a:rPr>
              <a:t>ε)</a:t>
            </a:r>
            <a:r>
              <a:rPr lang="zh-CN" altLang="en-US" sz="1800" b="1">
                <a:latin typeface="Times New Roman" panose="02020603050405020304" pitchFamily="18" charset="0"/>
              </a:rPr>
              <a:t>，从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出发画一条弧标记为</a:t>
            </a:r>
            <a:r>
              <a:rPr lang="en-US" altLang="zh-CN" sz="1800" b="1">
                <a:latin typeface="Times New Roman" panose="02020603050405020304" pitchFamily="18" charset="0"/>
              </a:rPr>
              <a:t>a</a:t>
            </a:r>
            <a:r>
              <a:rPr lang="zh-CN" altLang="en-US" sz="1800" b="1">
                <a:latin typeface="Times New Roman" panose="02020603050405020304" pitchFamily="18" charset="0"/>
              </a:rPr>
              <a:t>，而到下一状态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  <a:r>
              <a:rPr lang="zh-CN" altLang="en-US" sz="1800" b="1">
                <a:latin typeface="Times New Roman" panose="02020603050405020304" pitchFamily="18" charset="0"/>
              </a:rPr>
              <a:t>，圆点向后移一位</a:t>
            </a:r>
            <a:r>
              <a:rPr lang="en-US" altLang="zh-CN" sz="1800" b="1">
                <a:latin typeface="Times New Roman" panose="02020603050405020304" pitchFamily="18" charset="0"/>
              </a:rPr>
              <a:t>,</a:t>
            </a:r>
            <a:r>
              <a:rPr lang="zh-CN" altLang="en-US" sz="1800" b="1">
                <a:latin typeface="Times New Roman" panose="02020603050405020304" pitchFamily="18" charset="0"/>
              </a:rPr>
              <a:t>则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中有</a:t>
            </a:r>
            <a:r>
              <a:rPr lang="zh-CN" altLang="en-US" sz="1800" b="1">
                <a:latin typeface="Times New Roman" panose="02020603050405020304" pitchFamily="18" charset="0"/>
              </a:rPr>
              <a:t>基本项目</a:t>
            </a:r>
            <a:r>
              <a:rPr lang="en-US" altLang="zh-CN" sz="1800" b="1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</a:rPr>
              <a:t>E∷=a·A</a:t>
            </a:r>
          </a:p>
          <a:p>
            <a:pPr>
              <a:lnSpc>
                <a:spcPct val="90000"/>
              </a:lnSpc>
              <a:buClr>
                <a:srgbClr val="FF0066"/>
              </a:buClr>
              <a:buSzPct val="120000"/>
              <a:buFont typeface="Wingdings" panose="05000000000000000000" pitchFamily="2" charset="2"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I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j</a:t>
            </a:r>
            <a:r>
              <a:rPr lang="zh-CN" altLang="en-US" sz="1800" b="1">
                <a:latin typeface="Times New Roman" panose="02020603050405020304" pitchFamily="18" charset="0"/>
              </a:rPr>
              <a:t>＝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zh-CN" altLang="en-US" sz="1800" b="1">
                <a:latin typeface="Times New Roman" panose="02020603050405020304" pitchFamily="18" charset="0"/>
              </a:rPr>
              <a:t>ＣＬＯ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zh-CN" altLang="en-US" sz="1800" b="1">
                <a:latin typeface="Times New Roman" panose="02020603050405020304" pitchFamily="18" charset="0"/>
              </a:rPr>
              <a:t>ＵＲＥ（Ｊ）＝ＣＬＯ</a:t>
            </a:r>
            <a:r>
              <a:rPr lang="en-US" altLang="zh-CN" sz="1800" b="1">
                <a:latin typeface="Times New Roman" panose="02020603050405020304" pitchFamily="18" charset="0"/>
              </a:rPr>
              <a:t>S</a:t>
            </a:r>
            <a:r>
              <a:rPr lang="zh-CN" altLang="en-US" sz="1800" b="1">
                <a:latin typeface="Times New Roman" panose="02020603050405020304" pitchFamily="18" charset="0"/>
              </a:rPr>
              <a:t>ＵＲＥ（</a:t>
            </a:r>
            <a:r>
              <a:rPr lang="en-US" altLang="zh-CN" sz="1800" b="1">
                <a:latin typeface="Times New Roman" panose="02020603050405020304" pitchFamily="18" charset="0"/>
              </a:rPr>
              <a:t>{E∷=a·A }</a:t>
            </a:r>
            <a:r>
              <a:rPr lang="zh-CN" altLang="en-US" sz="1800" b="1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90000"/>
              </a:lnSpc>
              <a:buClr>
                <a:srgbClr val="FF0066"/>
              </a:buClr>
              <a:buSzPct val="120000"/>
              <a:buFont typeface="Wingdings" panose="05000000000000000000" pitchFamily="2" charset="2"/>
              <a:buNone/>
            </a:pPr>
            <a:r>
              <a:rPr kumimoji="1" lang="zh-CN" altLang="en-US" sz="1800" b="1">
                <a:latin typeface="Times New Roman" panose="02020603050405020304" pitchFamily="18" charset="0"/>
              </a:rPr>
              <a:t>   则构造Ｉ的闭包</a:t>
            </a:r>
            <a:r>
              <a:rPr kumimoji="1" lang="en-US" altLang="zh-CN" sz="1800" b="1">
                <a:latin typeface="Times New Roman" panose="02020603050405020304" pitchFamily="18" charset="0"/>
              </a:rPr>
              <a:t>CLOSURE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1800" b="1">
                <a:latin typeface="Times New Roman" panose="02020603050405020304" pitchFamily="18" charset="0"/>
              </a:rPr>
              <a:t>I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）的</a:t>
            </a: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方法，可求得</a:t>
            </a:r>
          </a:p>
          <a:p>
            <a:pPr>
              <a:lnSpc>
                <a:spcPct val="90000"/>
              </a:lnSpc>
              <a:buClr>
                <a:srgbClr val="FF0066"/>
              </a:buClr>
              <a:buSzPct val="120000"/>
              <a:buFont typeface="Wingdings" panose="05000000000000000000" pitchFamily="2" charset="2"/>
              <a:buNone/>
            </a:pPr>
            <a:r>
              <a:rPr kumimoji="1" lang="zh-CN" altLang="en-US" sz="1800" b="1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1800" b="1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1800" b="1">
                <a:latin typeface="Times New Roman" panose="02020603050405020304" pitchFamily="18" charset="0"/>
              </a:rPr>
              <a:t>E∷=a·A, A∷=·cA, A∷=·d }</a:t>
            </a:r>
          </a:p>
        </p:txBody>
      </p:sp>
      <p:sp>
        <p:nvSpPr>
          <p:cNvPr id="694275" name="AutoShape 3"/>
          <p:cNvSpPr>
            <a:spLocks noChangeArrowheads="1"/>
          </p:cNvSpPr>
          <p:nvPr/>
        </p:nvSpPr>
        <p:spPr bwMode="auto">
          <a:xfrm>
            <a:off x="1676400" y="838200"/>
            <a:ext cx="8839200" cy="5867400"/>
          </a:xfrm>
          <a:prstGeom prst="roundRect">
            <a:avLst>
              <a:gd name="adj" fmla="val 4690"/>
            </a:avLst>
          </a:prstGeom>
          <a:noFill/>
          <a:ln w="57150">
            <a:solidFill>
              <a:srgbClr val="5FB6F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FC5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94277" name="Group 5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94278" name="Picture 6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4279" name="Picture 7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555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00595" y="130454"/>
            <a:ext cx="9072923" cy="487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      为了</a:t>
            </a:r>
            <a:r>
              <a:rPr lang="zh-CN" altLang="en-US" sz="2400" b="1" dirty="0">
                <a:latin typeface="Times New Roman" panose="02020603050405020304" pitchFamily="18" charset="0"/>
              </a:rPr>
              <a:t>指明状态Ｉ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</a:rPr>
              <a:t>和状态Ｉ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之间这种转换关系，我们定义一个状态转换函数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        ＧＯ（Ｉ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，Ｘ）＝ＣＬＯ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ＵＲＥ（Ｊ）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其中，Ｉ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为当前状态，Ｘ为文法符号，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而Ｊ＝｛任何形如Ａ∷＝</a:t>
            </a:r>
            <a:r>
              <a:rPr lang="en-US" altLang="zh-CN" sz="2400" b="1" dirty="0">
                <a:latin typeface="Times New Roman" panose="02020603050405020304" pitchFamily="18" charset="0"/>
              </a:rPr>
              <a:t>β</a:t>
            </a:r>
            <a:r>
              <a:rPr lang="zh-CN" altLang="en-US" sz="24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400" b="1" dirty="0">
                <a:latin typeface="Times New Roman" panose="02020603050405020304" pitchFamily="18" charset="0"/>
              </a:rPr>
              <a:t>Ｘ</a:t>
            </a:r>
            <a:r>
              <a:rPr lang="en-US" altLang="zh-CN" sz="2400" b="1" dirty="0">
                <a:latin typeface="Times New Roman" panose="02020603050405020304" pitchFamily="18" charset="0"/>
              </a:rPr>
              <a:t>·β</a:t>
            </a:r>
            <a:r>
              <a:rPr lang="zh-CN" altLang="en-US" sz="24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2400" b="1" dirty="0">
                <a:latin typeface="Times New Roman" panose="02020603050405020304" pitchFamily="18" charset="0"/>
              </a:rPr>
              <a:t>的项目｜Ａ∷＝</a:t>
            </a:r>
            <a:r>
              <a:rPr lang="en-US" altLang="zh-CN" sz="2400" b="1" dirty="0">
                <a:latin typeface="Times New Roman" panose="02020603050405020304" pitchFamily="18" charset="0"/>
              </a:rPr>
              <a:t>β</a:t>
            </a:r>
            <a:r>
              <a:rPr lang="zh-CN" altLang="en-US" sz="2400" b="1" baseline="-25000" dirty="0">
                <a:latin typeface="Times New Roman" panose="02020603050405020304" pitchFamily="18" charset="0"/>
              </a:rPr>
              <a:t>１</a:t>
            </a:r>
            <a:r>
              <a:rPr lang="en-US" altLang="zh-CN" sz="2400" b="1" dirty="0">
                <a:latin typeface="Times New Roman" panose="02020603050405020304" pitchFamily="18" charset="0"/>
              </a:rPr>
              <a:t>·</a:t>
            </a:r>
            <a:r>
              <a:rPr lang="zh-CN" altLang="en-US" sz="2400" b="1" dirty="0">
                <a:latin typeface="Times New Roman" panose="02020603050405020304" pitchFamily="18" charset="0"/>
              </a:rPr>
              <a:t>Ｘ</a:t>
            </a:r>
            <a:r>
              <a:rPr lang="en-US" altLang="zh-CN" sz="2400" b="1" dirty="0">
                <a:latin typeface="Times New Roman" panose="02020603050405020304" pitchFamily="18" charset="0"/>
              </a:rPr>
              <a:t>β</a:t>
            </a:r>
            <a:r>
              <a:rPr lang="zh-CN" altLang="en-US" sz="24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2400" b="1" dirty="0">
                <a:latin typeface="Times New Roman" panose="02020603050405020304" pitchFamily="18" charset="0"/>
              </a:rPr>
              <a:t>属于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Ｉ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｝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</a:rPr>
              <a:t>是基本项目集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例如：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中有项目</a:t>
            </a:r>
            <a:r>
              <a:rPr lang="en-US" altLang="zh-CN" sz="2400" b="1" dirty="0">
                <a:latin typeface="Times New Roman" panose="02020603050405020304" pitchFamily="18" charset="0"/>
              </a:rPr>
              <a:t>E∷= ·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bB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</a:rPr>
              <a:t>GO(I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,b)</a:t>
            </a:r>
            <a:r>
              <a:rPr lang="zh-CN" altLang="en-US" sz="2400" b="1" dirty="0">
                <a:latin typeface="Times New Roman" panose="02020603050405020304" pitchFamily="18" charset="0"/>
              </a:rPr>
              <a:t>＝ＣＬＯ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ＵＲＥ（Ｊ）</a:t>
            </a:r>
            <a:r>
              <a:rPr lang="en-US" altLang="zh-CN" sz="2400" b="1" dirty="0">
                <a:latin typeface="Times New Roman" panose="02020603050405020304" pitchFamily="18" charset="0"/>
              </a:rPr>
              <a:t>,J</a:t>
            </a:r>
            <a:r>
              <a:rPr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</a:rPr>
              <a:t>{E∷=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sz="2400" b="1" dirty="0">
                <a:latin typeface="Times New Roman" panose="02020603050405020304" pitchFamily="18" charset="0"/>
              </a:rPr>
              <a:t>}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而文法有规则 </a:t>
            </a:r>
            <a:r>
              <a:rPr lang="en-US" altLang="zh-CN" sz="2400" b="1" dirty="0">
                <a:latin typeface="Times New Roman" panose="02020603050405020304" pitchFamily="18" charset="0"/>
              </a:rPr>
              <a:t>B∷=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和 </a:t>
            </a:r>
            <a:r>
              <a:rPr lang="en-US" altLang="zh-CN" sz="2400" b="1" dirty="0">
                <a:latin typeface="Times New Roman" panose="02020603050405020304" pitchFamily="18" charset="0"/>
              </a:rPr>
              <a:t>B∷=d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所以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</a:rPr>
              <a:t>{E∷=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sz="2400" b="1" dirty="0">
                <a:latin typeface="Times New Roman" panose="02020603050405020304" pitchFamily="18" charset="0"/>
              </a:rPr>
              <a:t> , B∷=·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400" b="1" dirty="0">
                <a:latin typeface="Times New Roman" panose="02020603050405020304" pitchFamily="18" charset="0"/>
              </a:rPr>
              <a:t> , B∷=·d }</a:t>
            </a:r>
          </a:p>
        </p:txBody>
      </p:sp>
    </p:spTree>
    <p:extLst>
      <p:ext uri="{BB962C8B-B14F-4D97-AF65-F5344CB8AC3E}">
        <p14:creationId xmlns:p14="http://schemas.microsoft.com/office/powerpoint/2010/main" val="40995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2710" y="130454"/>
            <a:ext cx="10202372" cy="4953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(4)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</a:rPr>
              <a:t>由文法</a:t>
            </a:r>
            <a:r>
              <a:rPr lang="en-US" altLang="zh-CN" b="1" dirty="0">
                <a:latin typeface="Times New Roman" panose="02020603050405020304" pitchFamily="18" charset="0"/>
              </a:rPr>
              <a:t>LR(0)</a:t>
            </a:r>
            <a:r>
              <a:rPr lang="zh-CN" altLang="en-US" b="1" dirty="0">
                <a:latin typeface="Times New Roman" panose="02020603050405020304" pitchFamily="18" charset="0"/>
              </a:rPr>
              <a:t>项目直接构造</a:t>
            </a:r>
            <a:r>
              <a:rPr lang="en-US" altLang="zh-CN" b="1" dirty="0">
                <a:latin typeface="Times New Roman" panose="02020603050405020304" pitchFamily="18" charset="0"/>
              </a:rPr>
              <a:t>DFA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</a:t>
            </a:r>
            <a:r>
              <a:rPr lang="zh-CN" altLang="en-US" b="1" dirty="0">
                <a:latin typeface="Times New Roman" panose="02020603050405020304" pitchFamily="18" charset="0"/>
              </a:rPr>
              <a:t>上面我们分析了</a:t>
            </a:r>
            <a:r>
              <a:rPr lang="en-US" altLang="zh-CN" b="1" dirty="0">
                <a:latin typeface="Times New Roman" panose="02020603050405020304" pitchFamily="18" charset="0"/>
              </a:rPr>
              <a:t>DFA</a:t>
            </a:r>
            <a:r>
              <a:rPr lang="zh-CN" altLang="en-US" b="1" dirty="0">
                <a:latin typeface="Times New Roman" panose="02020603050405020304" pitchFamily="18" charset="0"/>
              </a:rPr>
              <a:t>中状态和文法项目之间关系，</a:t>
            </a:r>
            <a:r>
              <a:rPr lang="en-US" altLang="zh-CN" b="1" dirty="0">
                <a:latin typeface="Times New Roman" panose="02020603050405020304" pitchFamily="18" charset="0"/>
              </a:rPr>
              <a:t>DFA</a:t>
            </a:r>
            <a:r>
              <a:rPr lang="zh-CN" altLang="en-US" b="1" dirty="0">
                <a:latin typeface="Times New Roman" panose="02020603050405020304" pitchFamily="18" charset="0"/>
              </a:rPr>
              <a:t>中转换函数和文法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项目之间关系，我们由文法构造</a:t>
            </a:r>
            <a:r>
              <a:rPr lang="en-US" altLang="zh-CN" b="1" dirty="0">
                <a:latin typeface="Times New Roman" panose="02020603050405020304" pitchFamily="18" charset="0"/>
              </a:rPr>
              <a:t>DFA</a:t>
            </a:r>
            <a:r>
              <a:rPr lang="zh-CN" altLang="en-US" b="1" dirty="0">
                <a:latin typeface="Times New Roman" panose="02020603050405020304" pitchFamily="18" charset="0"/>
              </a:rPr>
              <a:t>时，就不必要先构造</a:t>
            </a:r>
            <a:r>
              <a:rPr lang="en-US" altLang="zh-CN" b="1" dirty="0">
                <a:latin typeface="Times New Roman" panose="02020603050405020304" pitchFamily="18" charset="0"/>
              </a:rPr>
              <a:t>NFA</a:t>
            </a:r>
            <a:r>
              <a:rPr lang="zh-CN" altLang="en-US" b="1" dirty="0">
                <a:latin typeface="Times New Roman" panose="02020603050405020304" pitchFamily="18" charset="0"/>
              </a:rPr>
              <a:t>，然后再用子集法来构造</a:t>
            </a:r>
            <a:r>
              <a:rPr lang="en-US" altLang="zh-CN" b="1" dirty="0">
                <a:latin typeface="Times New Roman" panose="02020603050405020304" pitchFamily="18" charset="0"/>
              </a:rPr>
              <a:t>DFA</a:t>
            </a:r>
            <a:r>
              <a:rPr lang="zh-CN" altLang="en-US" b="1" dirty="0">
                <a:latin typeface="Times New Roman" panose="02020603050405020304" pitchFamily="18" charset="0"/>
              </a:rPr>
              <a:t>，我们可以</a:t>
            </a:r>
            <a:r>
              <a:rPr lang="zh-CN" altLang="en-US" b="1" dirty="0">
                <a:solidFill>
                  <a:srgbClr val="FF9900"/>
                </a:solidFill>
                <a:latin typeface="Times New Roman" panose="02020603050405020304" pitchFamily="18" charset="0"/>
              </a:rPr>
              <a:t>直接由文法来构造</a:t>
            </a:r>
            <a:r>
              <a:rPr lang="en-US" altLang="zh-CN" b="1" dirty="0">
                <a:solidFill>
                  <a:srgbClr val="FF9900"/>
                </a:solidFill>
                <a:latin typeface="Times New Roman" panose="02020603050405020304" pitchFamily="18" charset="0"/>
              </a:rPr>
              <a:t>DFA</a:t>
            </a:r>
            <a:r>
              <a:rPr lang="zh-CN" altLang="en-US" b="1" dirty="0">
                <a:latin typeface="Times New Roman" panose="02020603050405020304" pitchFamily="18" charset="0"/>
              </a:rPr>
              <a:t>了。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1)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将一般文法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</a:rPr>
              <a:t>改写成拓广文法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G′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 b="1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如果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</a:t>
            </a:r>
            <a:r>
              <a:rPr lang="zh-CN" altLang="en-US" sz="2000" b="1" dirty="0">
                <a:latin typeface="Times New Roman" panose="02020603050405020304" pitchFamily="18" charset="0"/>
              </a:rPr>
              <a:t>的开始符号，则拓广文法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G′</a:t>
            </a:r>
            <a:r>
              <a:rPr lang="zh-CN" altLang="en-US" sz="2000" b="1" dirty="0">
                <a:latin typeface="Times New Roman" panose="02020603050405020304" pitchFamily="18" charset="0"/>
              </a:rPr>
              <a:t>中增加一个规则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S′∷=S</a:t>
            </a:r>
            <a:r>
              <a:rPr lang="zh-CN" altLang="en-US" sz="2000" b="1" dirty="0">
                <a:latin typeface="Times New Roman" panose="02020603050405020304" pitchFamily="18" charset="0"/>
              </a:rPr>
              <a:t>， </a:t>
            </a:r>
            <a:r>
              <a:rPr lang="en-US" altLang="zh-CN" sz="2000" b="1" dirty="0">
                <a:latin typeface="Times New Roman" panose="02020603050405020304" pitchFamily="18" charset="0"/>
              </a:rPr>
              <a:t>S′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G′</a:t>
            </a:r>
            <a:r>
              <a:rPr lang="zh-CN" altLang="en-US" sz="2000" b="1" dirty="0">
                <a:latin typeface="Times New Roman" panose="02020603050405020304" pitchFamily="18" charset="0"/>
              </a:rPr>
              <a:t>开始符号，显然</a:t>
            </a:r>
            <a:r>
              <a:rPr lang="en-US" altLang="zh-CN" sz="2000" b="1" dirty="0">
                <a:latin typeface="Times New Roman" panose="02020603050405020304" pitchFamily="18" charset="0"/>
              </a:rPr>
              <a:t>L(G)</a:t>
            </a:r>
            <a:r>
              <a:rPr lang="zh-CN" altLang="en-US" sz="2000" b="1" dirty="0">
                <a:latin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</a:rPr>
              <a:t>L(G′)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</a:t>
            </a:r>
            <a:r>
              <a:rPr lang="zh-CN" altLang="en-US" sz="2000" b="1" dirty="0">
                <a:latin typeface="Times New Roman" panose="02020603050405020304" pitchFamily="18" charset="0"/>
              </a:rPr>
              <a:t>这样就使得拓广文法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G′</a:t>
            </a:r>
            <a:r>
              <a:rPr lang="zh-CN" altLang="en-US" sz="2000" b="1" dirty="0">
                <a:latin typeface="Times New Roman" panose="02020603050405020304" pitchFamily="18" charset="0"/>
              </a:rPr>
              <a:t>中有项目</a:t>
            </a:r>
            <a:r>
              <a:rPr lang="en-US" altLang="zh-CN" sz="2000" b="1" dirty="0">
                <a:latin typeface="Times New Roman" panose="02020603050405020304" pitchFamily="18" charset="0"/>
              </a:rPr>
              <a:t>S′∷=S·</a:t>
            </a:r>
            <a:r>
              <a:rPr lang="zh-CN" altLang="en-US" sz="2000" b="1" dirty="0">
                <a:latin typeface="Times New Roman" panose="02020603050405020304" pitchFamily="18" charset="0"/>
              </a:rPr>
              <a:t>是唯一接受项目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例如上面我们举的例子中的拓广文法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G′</a:t>
            </a:r>
            <a:r>
              <a:rPr lang="zh-CN" altLang="en-US" sz="2000" b="1" dirty="0">
                <a:latin typeface="Times New Roman" panose="02020603050405020304" pitchFamily="18" charset="0"/>
              </a:rPr>
              <a:t>为：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S′∷=E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① 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② 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⑤ B∷=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000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③ A∷=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2000" b="1" dirty="0">
                <a:latin typeface="Times New Roman" panose="02020603050405020304" pitchFamily="18" charset="0"/>
              </a:rPr>
              <a:t>            ⑥ B∷=d</a:t>
            </a:r>
            <a:r>
              <a:rPr lang="en-US" altLang="zh-CN" sz="2000" dirty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696323" name="Oval 3"/>
          <p:cNvSpPr>
            <a:spLocks noChangeArrowheads="1"/>
          </p:cNvSpPr>
          <p:nvPr/>
        </p:nvSpPr>
        <p:spPr bwMode="auto">
          <a:xfrm>
            <a:off x="1738745" y="5313218"/>
            <a:ext cx="203200" cy="2159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eaLnBrk="1" hangingPunct="1">
              <a:spcAft>
                <a:spcPct val="0"/>
              </a:spcAft>
            </a:pPr>
            <a:r>
              <a:rPr lang="en-US" altLang="zh-CN" sz="160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7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1210" y="419309"/>
            <a:ext cx="9268690" cy="70069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</a:rPr>
              <a:t>写出拓广文法</a:t>
            </a:r>
            <a:r>
              <a:rPr lang="en-US" altLang="zh-CN" sz="2400" b="1" dirty="0">
                <a:latin typeface="Times New Roman" panose="02020603050405020304" pitchFamily="18" charset="0"/>
              </a:rPr>
              <a:t>G′LR(0)</a:t>
            </a:r>
            <a:r>
              <a:rPr lang="zh-CN" altLang="en-US" sz="2400" b="1" dirty="0">
                <a:latin typeface="Times New Roman" panose="02020603050405020304" pitchFamily="18" charset="0"/>
              </a:rPr>
              <a:t>的全部项目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对于文法</a:t>
            </a:r>
            <a:r>
              <a:rPr lang="en-US" altLang="zh-CN" sz="2400" b="1" dirty="0">
                <a:latin typeface="Times New Roman" panose="02020603050405020304" pitchFamily="18" charset="0"/>
              </a:rPr>
              <a:t>G′,</a:t>
            </a:r>
            <a:r>
              <a:rPr lang="zh-CN" altLang="en-US" sz="2400" b="1" dirty="0">
                <a:latin typeface="Times New Roman" panose="02020603050405020304" pitchFamily="18" charset="0"/>
              </a:rPr>
              <a:t>其</a:t>
            </a:r>
            <a:r>
              <a:rPr lang="en-US" altLang="zh-CN" sz="2400" b="1" dirty="0">
                <a:latin typeface="Times New Roman" panose="02020603050405020304" pitchFamily="18" charset="0"/>
              </a:rPr>
              <a:t>LR(0)</a:t>
            </a:r>
            <a:r>
              <a:rPr lang="zh-CN" altLang="en-US" sz="2400" b="1" dirty="0">
                <a:latin typeface="Times New Roman" panose="02020603050405020304" pitchFamily="18" charset="0"/>
              </a:rPr>
              <a:t>项目有：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⑴ </a:t>
            </a:r>
            <a:r>
              <a:rPr lang="en-US" altLang="zh-CN" sz="2400" b="1" dirty="0">
                <a:latin typeface="Times New Roman" panose="02020603050405020304" pitchFamily="18" charset="0"/>
              </a:rPr>
              <a:t>S′∷=·E          ⑺ A∷=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c·A</a:t>
            </a:r>
            <a:r>
              <a:rPr lang="en-US" altLang="zh-CN" sz="2400" b="1" dirty="0">
                <a:latin typeface="Times New Roman" panose="02020603050405020304" pitchFamily="18" charset="0"/>
              </a:rPr>
              <a:t>        ⒀ 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400" b="1" dirty="0">
                <a:latin typeface="Times New Roman" panose="02020603050405020304" pitchFamily="18" charset="0"/>
              </a:rPr>
              <a:t>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⑵ S′∷=E·          ⑻ A∷=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2400" b="1" dirty="0">
                <a:latin typeface="Times New Roman" panose="02020603050405020304" pitchFamily="18" charset="0"/>
              </a:rPr>
              <a:t>·          ⒁ B∷=·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400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⑶ E∷=·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400" b="1" dirty="0">
                <a:latin typeface="Times New Roman" panose="02020603050405020304" pitchFamily="18" charset="0"/>
              </a:rPr>
              <a:t>           ⑼ A∷=·d           ⒂ B∷=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c·B</a:t>
            </a:r>
            <a:r>
              <a:rPr lang="en-US" altLang="zh-CN" sz="2400" b="1" dirty="0">
                <a:latin typeface="Times New Roman" panose="02020603050405020304" pitchFamily="18" charset="0"/>
              </a:rPr>
              <a:t>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⑷ 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a·A</a:t>
            </a:r>
            <a:r>
              <a:rPr lang="en-US" altLang="zh-CN" sz="2400" b="1" dirty="0">
                <a:latin typeface="Times New Roman" panose="02020603050405020304" pitchFamily="18" charset="0"/>
              </a:rPr>
              <a:t>         ⑽ A∷=d·         ⒃ B∷=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2400" b="1" dirty="0">
                <a:latin typeface="Times New Roman" panose="02020603050405020304" pitchFamily="18" charset="0"/>
              </a:rPr>
              <a:t>·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⑸ 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400" b="1" dirty="0">
                <a:latin typeface="Times New Roman" panose="02020603050405020304" pitchFamily="18" charset="0"/>
              </a:rPr>
              <a:t>·           ⑾ E∷=·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400" b="1" dirty="0">
                <a:latin typeface="Times New Roman" panose="02020603050405020304" pitchFamily="18" charset="0"/>
              </a:rPr>
              <a:t>      ⒄ B∷=·d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⑹ A∷=·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2400" b="1" dirty="0">
                <a:latin typeface="Times New Roman" panose="02020603050405020304" pitchFamily="18" charset="0"/>
              </a:rPr>
              <a:t>         ⑿ E∷=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sz="2400" b="1" dirty="0">
                <a:latin typeface="Times New Roman" panose="02020603050405020304" pitchFamily="18" charset="0"/>
              </a:rPr>
              <a:t>        ⒅ B∷=d·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</a:rPr>
              <a:t>构造</a:t>
            </a:r>
            <a:r>
              <a:rPr lang="en-US" altLang="zh-CN" sz="2400" b="1" dirty="0">
                <a:latin typeface="Times New Roman" panose="02020603050405020304" pitchFamily="18" charset="0"/>
              </a:rPr>
              <a:t>DFA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①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先求出</a:t>
            </a:r>
            <a:r>
              <a:rPr lang="en-US" altLang="zh-CN" sz="2400" b="1" dirty="0">
                <a:latin typeface="Times New Roman" panose="02020603050405020304" pitchFamily="18" charset="0"/>
              </a:rPr>
              <a:t>DFA</a:t>
            </a:r>
            <a:r>
              <a:rPr lang="zh-CN" altLang="en-US" sz="2400" b="1" dirty="0">
                <a:latin typeface="Times New Roman" panose="02020603050405020304" pitchFamily="18" charset="0"/>
              </a:rPr>
              <a:t>初态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的状态集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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的状态集由基本项目</a:t>
            </a:r>
            <a:r>
              <a:rPr lang="en-US" altLang="zh-CN" sz="2400" b="1" dirty="0">
                <a:latin typeface="Times New Roman" panose="02020603050405020304" pitchFamily="18" charset="0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</a:rPr>
              <a:t>S′∷=·E</a:t>
            </a:r>
            <a:r>
              <a:rPr lang="zh-CN" altLang="en-US" sz="2400" b="1" dirty="0">
                <a:latin typeface="Times New Roman" panose="02020603050405020304" pitchFamily="18" charset="0"/>
              </a:rPr>
              <a:t>开始求出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即 </a:t>
            </a:r>
            <a:r>
              <a:rPr lang="en-US" altLang="zh-CN" sz="2400" b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</a:rPr>
              <a:t>＝ＣＬＯ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ＵＲＥ（Ｊ）＝ＣＬＯ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ＵＲＥ（</a:t>
            </a:r>
            <a:r>
              <a:rPr lang="en-US" altLang="zh-CN" sz="2400" b="1" dirty="0">
                <a:latin typeface="Times New Roman" panose="02020603050405020304" pitchFamily="18" charset="0"/>
              </a:rPr>
              <a:t>{S′∷=·E}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</a:p>
          <a:p>
            <a:pPr>
              <a:buClr>
                <a:srgbClr val="FF0066"/>
              </a:buClr>
              <a:buSzPct val="120000"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按构造Ｉ的闭包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CLOSURE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方法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可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求得</a:t>
            </a:r>
            <a:r>
              <a:rPr lang="zh-CN" altLang="en-US" sz="2400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400" b="1" dirty="0">
                <a:latin typeface="Times New Roman" panose="02020603050405020304" pitchFamily="18" charset="0"/>
              </a:rPr>
              <a:t>S′∷=·E,E∷=·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400" b="1" dirty="0">
                <a:latin typeface="Times New Roman" panose="02020603050405020304" pitchFamily="18" charset="0"/>
              </a:rPr>
              <a:t>, E∷= ·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2400" b="1" dirty="0">
                <a:latin typeface="Times New Roman" panose="02020603050405020304" pitchFamily="18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237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1825" y="1266030"/>
            <a:ext cx="8388350" cy="547687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② </a:t>
            </a:r>
            <a:r>
              <a:rPr lang="zh-CN" altLang="en-US" sz="1600" b="1" dirty="0">
                <a:latin typeface="Times New Roman" panose="02020603050405020304" pitchFamily="18" charset="0"/>
              </a:rPr>
              <a:t>由初态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</a:rPr>
              <a:t>构造其他状态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……………. 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11</a:t>
            </a:r>
            <a:endParaRPr lang="en-US" altLang="zh-CN" sz="1600" b="1" dirty="0"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E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</a:rPr>
              <a:t>{S′∷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E·}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）＝｛</a:t>
            </a:r>
            <a:r>
              <a:rPr lang="en-US" altLang="zh-CN" sz="1600" b="1" dirty="0">
                <a:latin typeface="Times New Roman" panose="02020603050405020304" pitchFamily="18" charset="0"/>
              </a:rPr>
              <a:t>S′∷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E · </a:t>
            </a:r>
            <a:r>
              <a:rPr lang="zh-CN" altLang="en-US" sz="1600" b="1" dirty="0">
                <a:latin typeface="Times New Roman" panose="02020603050405020304" pitchFamily="18" charset="0"/>
              </a:rPr>
              <a:t>｝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G0(I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a)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CLOSURE({E∷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a ·A})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{E∷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a·A,A</a:t>
            </a:r>
            <a:r>
              <a:rPr lang="en-US" altLang="zh-CN" sz="1600" b="1" dirty="0">
                <a:latin typeface="Times New Roman" panose="02020603050405020304" pitchFamily="18" charset="0"/>
              </a:rPr>
              <a:t>∷=·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cA,A</a:t>
            </a:r>
            <a:r>
              <a:rPr lang="en-US" altLang="zh-CN" sz="1600" b="1" dirty="0">
                <a:latin typeface="Times New Roman" panose="02020603050405020304" pitchFamily="18" charset="0"/>
              </a:rPr>
              <a:t>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·d}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1600" b="1" dirty="0">
                <a:latin typeface="Times New Roman" panose="02020603050405020304" pitchFamily="18" charset="0"/>
              </a:rPr>
              <a:t>,b)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</a:t>
            </a:r>
            <a:r>
              <a:rPr lang="zh-CN" altLang="en-US" sz="1600" b="1" dirty="0">
                <a:latin typeface="Times New Roman" panose="02020603050405020304" pitchFamily="18" charset="0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</a:rPr>
              <a:t>{E∷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b·B</a:t>
            </a:r>
            <a:r>
              <a:rPr lang="en-US" altLang="zh-CN" sz="1600" b="1" dirty="0">
                <a:latin typeface="Times New Roman" panose="02020603050405020304" pitchFamily="18" charset="0"/>
              </a:rPr>
              <a:t>}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）＝｛Ｅ∷</a:t>
            </a:r>
            <a:r>
              <a:rPr lang="en-US" altLang="zh-CN" sz="1600" b="1" dirty="0">
                <a:latin typeface="Times New Roman" panose="02020603050405020304" pitchFamily="18" charset="0"/>
              </a:rPr>
              <a:t>=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b·B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，Ｂ∷＝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cB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，Ｂ∷＝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·d</a:t>
            </a:r>
            <a:r>
              <a:rPr lang="zh-CN" altLang="en-US" sz="1600" b="1" dirty="0">
                <a:latin typeface="Times New Roman" panose="02020603050405020304" pitchFamily="18" charset="0"/>
              </a:rPr>
              <a:t>｝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c)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CLOSURE({</a:t>
            </a:r>
            <a:r>
              <a:rPr lang="zh-CN" altLang="en-US" sz="1600" b="1" dirty="0">
                <a:latin typeface="Times New Roman" panose="02020603050405020304" pitchFamily="18" charset="0"/>
              </a:rPr>
              <a:t>Ａ∷</a:t>
            </a:r>
            <a:r>
              <a:rPr lang="en-US" altLang="zh-CN" sz="1600" b="1" dirty="0">
                <a:latin typeface="Times New Roman" panose="02020603050405020304" pitchFamily="18" charset="0"/>
              </a:rPr>
              <a:t>=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c·A</a:t>
            </a:r>
            <a:r>
              <a:rPr lang="en-US" altLang="zh-CN" sz="1600" b="1" dirty="0">
                <a:latin typeface="Times New Roman" panose="02020603050405020304" pitchFamily="18" charset="0"/>
              </a:rPr>
              <a:t>})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{</a:t>
            </a:r>
            <a:r>
              <a:rPr lang="zh-CN" altLang="en-US" sz="1600" b="1" dirty="0">
                <a:latin typeface="Times New Roman" panose="02020603050405020304" pitchFamily="18" charset="0"/>
              </a:rPr>
              <a:t>Ａ∷＝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c·A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，Ａ∷＝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cA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，Ａ∷＝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·d</a:t>
            </a:r>
            <a:r>
              <a:rPr lang="zh-CN" altLang="en-US" sz="1600" b="1" dirty="0">
                <a:latin typeface="Times New Roman" panose="02020603050405020304" pitchFamily="18" charset="0"/>
              </a:rPr>
              <a:t>｝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5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c)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CLOSURE({</a:t>
            </a:r>
            <a:r>
              <a:rPr lang="zh-CN" altLang="en-US" sz="1600" b="1" dirty="0">
                <a:latin typeface="Times New Roman" panose="02020603050405020304" pitchFamily="18" charset="0"/>
              </a:rPr>
              <a:t>Ｂ∷＝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c·B</a:t>
            </a:r>
            <a:r>
              <a:rPr lang="en-US" altLang="zh-CN" sz="1600" b="1" dirty="0">
                <a:latin typeface="Times New Roman" panose="02020603050405020304" pitchFamily="18" charset="0"/>
              </a:rPr>
              <a:t>})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{</a:t>
            </a:r>
            <a:r>
              <a:rPr lang="zh-CN" altLang="en-US" sz="1600" b="1" dirty="0">
                <a:latin typeface="Times New Roman" panose="02020603050405020304" pitchFamily="18" charset="0"/>
              </a:rPr>
              <a:t>Ｂ∷＝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c·B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，Ｂ ∷</a:t>
            </a:r>
            <a:r>
              <a:rPr lang="en-US" altLang="zh-CN" sz="1600" b="1" dirty="0">
                <a:latin typeface="Times New Roman" panose="02020603050405020304" pitchFamily="18" charset="0"/>
              </a:rPr>
              <a:t>=·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cB</a:t>
            </a:r>
            <a:r>
              <a:rPr lang="zh-CN" altLang="en-US" sz="1600" b="1" dirty="0">
                <a:latin typeface="Times New Roman" panose="02020603050405020304" pitchFamily="18" charset="0"/>
              </a:rPr>
              <a:t>，Ｂ∷＝</a:t>
            </a:r>
            <a:r>
              <a:rPr lang="en-US" altLang="zh-CN" sz="1600" b="1" dirty="0">
                <a:latin typeface="Times New Roman" panose="02020603050405020304" pitchFamily="18" charset="0"/>
              </a:rPr>
              <a:t>·d</a:t>
            </a:r>
            <a:r>
              <a:rPr lang="zh-CN" altLang="en-US" sz="1600" b="1" dirty="0">
                <a:latin typeface="Times New Roman" panose="02020603050405020304" pitchFamily="18" charset="0"/>
              </a:rPr>
              <a:t>｝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</a:rPr>
              <a:t>A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CLOSURE({</a:t>
            </a:r>
            <a:r>
              <a:rPr lang="zh-CN" altLang="en-US" sz="1600" b="1" dirty="0">
                <a:latin typeface="Times New Roman" panose="02020603050405020304" pitchFamily="18" charset="0"/>
              </a:rPr>
              <a:t>Ｅ∷＝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｝）＝｛</a:t>
            </a:r>
            <a:r>
              <a:rPr lang="en-US" altLang="zh-CN" sz="1600" b="1" dirty="0">
                <a:latin typeface="Times New Roman" panose="02020603050405020304" pitchFamily="18" charset="0"/>
              </a:rPr>
              <a:t>E∷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7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1600" b="1" dirty="0">
                <a:latin typeface="Times New Roman" panose="02020603050405020304" pitchFamily="18" charset="0"/>
              </a:rPr>
              <a:t>,B)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CLOSURE({</a:t>
            </a:r>
            <a:r>
              <a:rPr lang="zh-CN" altLang="en-US" sz="1600" b="1" dirty="0">
                <a:latin typeface="Times New Roman" panose="02020603050405020304" pitchFamily="18" charset="0"/>
              </a:rPr>
              <a:t>Ｅ∷＝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1600" b="1" dirty="0">
                <a:latin typeface="Times New Roman" panose="02020603050405020304" pitchFamily="18" charset="0"/>
              </a:rPr>
              <a:t>·})</a:t>
            </a:r>
            <a:r>
              <a:rPr lang="zh-CN" altLang="en-US" sz="1600" b="1" dirty="0">
                <a:latin typeface="Times New Roman" panose="02020603050405020304" pitchFamily="18" charset="0"/>
              </a:rPr>
              <a:t>＝｛Ｅ∷＝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bB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8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1600" b="1" dirty="0">
                <a:latin typeface="Times New Roman" panose="02020603050405020304" pitchFamily="18" charset="0"/>
              </a:rPr>
              <a:t>,A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</a:t>
            </a:r>
            <a:r>
              <a:rPr lang="zh-CN" altLang="en-US" sz="1600" b="1" dirty="0">
                <a:latin typeface="Times New Roman" panose="02020603050405020304" pitchFamily="18" charset="0"/>
              </a:rPr>
              <a:t>｛Ａ∷＝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｝）＝｛</a:t>
            </a:r>
            <a:r>
              <a:rPr lang="en-US" altLang="zh-CN" sz="1600" b="1" dirty="0">
                <a:latin typeface="Times New Roman" panose="02020603050405020304" pitchFamily="18" charset="0"/>
              </a:rPr>
              <a:t>A∷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cA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9</a:t>
            </a:r>
            <a:r>
              <a:rPr lang="zh-CN" altLang="en-US" sz="1600" b="1" dirty="0">
                <a:latin typeface="Times New Roman" panose="02020603050405020304" pitchFamily="18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1600" b="1" dirty="0">
                <a:latin typeface="Times New Roman" panose="02020603050405020304" pitchFamily="18" charset="0"/>
              </a:rPr>
              <a:t>,B</a:t>
            </a:r>
            <a:r>
              <a:rPr lang="zh-CN" altLang="en-US" sz="1600" b="1" dirty="0">
                <a:latin typeface="Times New Roman" panose="02020603050405020304" pitchFamily="18" charset="0"/>
              </a:rPr>
              <a:t>）＝</a:t>
            </a:r>
            <a:r>
              <a:rPr lang="en-US" altLang="zh-CN" sz="1600" b="1" dirty="0">
                <a:latin typeface="Times New Roman" panose="02020603050405020304" pitchFamily="18" charset="0"/>
              </a:rPr>
              <a:t>CLOSURE</a:t>
            </a:r>
            <a:r>
              <a:rPr lang="zh-CN" altLang="en-US" sz="1600" b="1" dirty="0">
                <a:latin typeface="Times New Roman" panose="02020603050405020304" pitchFamily="18" charset="0"/>
              </a:rPr>
              <a:t>（｛Ｂ∷＝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｝）＝｛Ｂ∷＝</a:t>
            </a:r>
            <a:r>
              <a:rPr lang="en-US" altLang="zh-CN" sz="1600" b="1" dirty="0" err="1">
                <a:latin typeface="Times New Roman" panose="02020603050405020304" pitchFamily="18" charset="0"/>
              </a:rPr>
              <a:t>cB</a:t>
            </a:r>
            <a:r>
              <a:rPr lang="en-US" altLang="zh-CN" sz="1600" b="1" dirty="0">
                <a:latin typeface="Times New Roman" panose="02020603050405020304" pitchFamily="18" charset="0"/>
              </a:rPr>
              <a:t>·</a:t>
            </a:r>
            <a:r>
              <a:rPr lang="zh-CN" altLang="en-US" sz="1600" b="1" dirty="0">
                <a:latin typeface="Times New Roman" panose="02020603050405020304" pitchFamily="18" charset="0"/>
              </a:rPr>
              <a:t>｝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10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d)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CLOSURE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｛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A∷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｝）＝｛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A∷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 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｝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11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GO(I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CLOSURE(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｛Ｂ∷＝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｝）＝｛Ｂ∷＝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d·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｝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此外，由于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（Ｉ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c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）＝Ｉ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４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（Ｉ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２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d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）＝Ｉ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１０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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GO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（Ｉ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５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c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=I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,GO(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Ｉ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５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,d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）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=I</a:t>
            </a:r>
            <a:r>
              <a:rPr lang="en-US" altLang="zh-CN" sz="1600" b="1" baseline="-25000" dirty="0">
                <a:latin typeface="Times New Roman" panose="02020603050405020304" pitchFamily="18" charset="0"/>
                <a:cs typeface="Courier New" panose="02070309020205020404" pitchFamily="49" charset="0"/>
              </a:rPr>
              <a:t>11</a:t>
            </a:r>
            <a:r>
              <a:rPr lang="zh-CN" altLang="en-US" sz="1600" b="1" dirty="0">
                <a:latin typeface="Times New Roman" panose="02020603050405020304" pitchFamily="18" charset="0"/>
              </a:rPr>
              <a:t>故它们不产生新项目集。</a:t>
            </a:r>
            <a:r>
              <a:rPr lang="zh-CN" altLang="en-US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   实际上，我们可以直接画图求出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1600" b="1" dirty="0">
                <a:latin typeface="Times New Roman" panose="02020603050405020304" pitchFamily="18" charset="0"/>
              </a:rPr>
              <a:t>，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1600" b="1" dirty="0">
                <a:latin typeface="Times New Roman" panose="02020603050405020304" pitchFamily="18" charset="0"/>
              </a:rPr>
              <a:t>， 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……………. </a:t>
            </a:r>
            <a:r>
              <a:rPr lang="en-US" altLang="zh-CN" sz="1600" b="1" dirty="0">
                <a:latin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altLang="zh-CN" sz="1600" b="1" baseline="-25000" dirty="0">
                <a:latin typeface="Times New Roman" panose="02020603050405020304" pitchFamily="18" charset="0"/>
              </a:rPr>
              <a:t>11</a:t>
            </a:r>
            <a:r>
              <a:rPr lang="zh-CN" altLang="en-US" sz="1600" b="1" baseline="-25000" dirty="0">
                <a:latin typeface="Times New Roman" panose="02020603050405020304" pitchFamily="18" charset="0"/>
              </a:rPr>
              <a:t>，</a:t>
            </a:r>
            <a:r>
              <a:rPr lang="zh-CN" altLang="en-US" sz="1600" b="1" dirty="0">
                <a:latin typeface="Times New Roman" panose="02020603050405020304" pitchFamily="18" charset="0"/>
              </a:rPr>
              <a:t>这样可直接画出</a:t>
            </a:r>
            <a:r>
              <a:rPr lang="en-US" altLang="zh-CN" sz="1600" b="1" dirty="0">
                <a:latin typeface="Times New Roman" panose="02020603050405020304" pitchFamily="18" charset="0"/>
              </a:rPr>
              <a:t>DFA</a:t>
            </a:r>
            <a:r>
              <a:rPr lang="zh-CN" altLang="en-US" sz="1600" b="1" dirty="0">
                <a:latin typeface="Times New Roman" panose="02020603050405020304" pitchFamily="18" charset="0"/>
              </a:rPr>
              <a:t>图</a:t>
            </a:r>
            <a:r>
              <a:rPr lang="en-US" altLang="zh-CN" sz="1600" b="1" dirty="0">
                <a:latin typeface="Times New Roman" panose="02020603050405020304" pitchFamily="18" charset="0"/>
              </a:rPr>
              <a:t>,</a:t>
            </a:r>
            <a:r>
              <a:rPr lang="zh-CN" altLang="en-US" sz="1600" b="1" dirty="0">
                <a:latin typeface="Times New Roman" panose="02020603050405020304" pitchFamily="18" charset="0"/>
              </a:rPr>
              <a:t>十分方便。</a:t>
            </a:r>
          </a:p>
        </p:txBody>
      </p:sp>
    </p:spTree>
    <p:extLst>
      <p:ext uri="{BB962C8B-B14F-4D97-AF65-F5344CB8AC3E}">
        <p14:creationId xmlns:p14="http://schemas.microsoft.com/office/powerpoint/2010/main" val="21200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00" y="761900"/>
            <a:ext cx="4389500" cy="22938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81" y="647396"/>
            <a:ext cx="2580679" cy="9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02" y="3966154"/>
            <a:ext cx="3650296" cy="1280271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5779154" y="1794509"/>
            <a:ext cx="829464" cy="3451915"/>
          </a:xfrm>
          <a:prstGeom prst="leftBrace">
            <a:avLst>
              <a:gd name="adj1" fmla="val 8333"/>
              <a:gd name="adj2" fmla="val 2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08210" y="1657350"/>
            <a:ext cx="48132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1) </a:t>
            </a:r>
            <a:r>
              <a:rPr lang="zh-CN" altLang="en-US" sz="2000" b="1" dirty="0"/>
              <a:t>最简单分析表</a:t>
            </a:r>
            <a:r>
              <a:rPr lang="en-US" altLang="zh-CN" sz="2000" b="1" dirty="0"/>
              <a:t>LR(0)</a:t>
            </a:r>
            <a:r>
              <a:rPr lang="zh-CN" altLang="en-US" sz="2000" b="1" dirty="0"/>
              <a:t>：局限性大，但它是建立其它分析表的基础</a:t>
            </a:r>
          </a:p>
          <a:p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US" altLang="zh-CN" sz="2000" b="1" dirty="0"/>
              <a:t>2) </a:t>
            </a:r>
            <a:r>
              <a:rPr lang="zh-CN" altLang="en-US" sz="2000" b="1" dirty="0"/>
              <a:t>简单分析表</a:t>
            </a:r>
            <a:r>
              <a:rPr lang="en-US" altLang="zh-CN" sz="2000" b="1" dirty="0"/>
              <a:t>SLR</a:t>
            </a:r>
            <a:r>
              <a:rPr lang="zh-CN" altLang="en-US" sz="2000" b="1" dirty="0"/>
              <a:t>：比较容易实现，</a:t>
            </a:r>
            <a:r>
              <a:rPr lang="en-US" altLang="zh-CN" sz="2000" b="1" dirty="0"/>
              <a:t>SLR</a:t>
            </a:r>
            <a:r>
              <a:rPr lang="zh-CN" altLang="en-US" sz="2000" b="1" dirty="0"/>
              <a:t>分析表的功能比</a:t>
            </a:r>
            <a:r>
              <a:rPr lang="en-US" altLang="zh-CN" sz="2000" b="1" dirty="0"/>
              <a:t>LR(0)</a:t>
            </a:r>
            <a:r>
              <a:rPr lang="zh-CN" altLang="en-US" sz="2000" b="1" dirty="0"/>
              <a:t>稍强些 </a:t>
            </a:r>
          </a:p>
          <a:p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US" altLang="zh-CN" sz="2000" b="1" dirty="0"/>
              <a:t>3) LR(K)</a:t>
            </a:r>
            <a:r>
              <a:rPr lang="zh-CN" altLang="en-US" sz="2000" b="1" dirty="0"/>
              <a:t>分析表：分析能力最强，但实现代价高。主要讨论</a:t>
            </a:r>
            <a:r>
              <a:rPr lang="en-US" altLang="zh-CN" sz="2000" b="1" dirty="0"/>
              <a:t>LR(1)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 4) LALR</a:t>
            </a:r>
            <a:r>
              <a:rPr lang="zh-CN" altLang="en-US" sz="2000" b="1" dirty="0"/>
              <a:t>分析表：称为向前看</a:t>
            </a:r>
            <a:r>
              <a:rPr lang="en-US" altLang="zh-CN" sz="2000" b="1" dirty="0"/>
              <a:t>LR</a:t>
            </a:r>
            <a:r>
              <a:rPr lang="zh-CN" altLang="en-US" sz="2000" b="1" dirty="0"/>
              <a:t>分析表，功能介于</a:t>
            </a:r>
            <a:r>
              <a:rPr lang="en-US" altLang="zh-CN" sz="2000" b="1" dirty="0"/>
              <a:t>SLR(1)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LR(1</a:t>
            </a:r>
            <a:r>
              <a:rPr lang="en-US" altLang="zh-CN" sz="2000" b="1" dirty="0" smtClean="0"/>
              <a:t>)   </a:t>
            </a:r>
            <a:r>
              <a:rPr lang="zh-CN" altLang="en-US" sz="2000" b="1" dirty="0"/>
              <a:t>之间，适用于大多数程序设计语言的结构，并且可以比较有效地实现。</a:t>
            </a:r>
          </a:p>
        </p:txBody>
      </p:sp>
    </p:spTree>
    <p:extLst>
      <p:ext uri="{BB962C8B-B14F-4D97-AF65-F5344CB8AC3E}">
        <p14:creationId xmlns:p14="http://schemas.microsoft.com/office/powerpoint/2010/main" val="25831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4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</p:spTree>
    <p:extLst>
      <p:ext uri="{BB962C8B-B14F-4D97-AF65-F5344CB8AC3E}">
        <p14:creationId xmlns:p14="http://schemas.microsoft.com/office/powerpoint/2010/main" val="12854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144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144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144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4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246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246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246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247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</p:spTree>
    <p:extLst>
      <p:ext uri="{BB962C8B-B14F-4D97-AF65-F5344CB8AC3E}">
        <p14:creationId xmlns:p14="http://schemas.microsoft.com/office/powerpoint/2010/main" val="15893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349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349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349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349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349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349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349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21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451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45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45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451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451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2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2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452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5539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554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5542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5543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5544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5545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5546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656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656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56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6566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6567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8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9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6570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6571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72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73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376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758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758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58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759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7591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592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593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7594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7595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596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597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07598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2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861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861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861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861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861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861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861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8618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8619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8620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8621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08622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</p:spTree>
    <p:extLst>
      <p:ext uri="{BB962C8B-B14F-4D97-AF65-F5344CB8AC3E}">
        <p14:creationId xmlns:p14="http://schemas.microsoft.com/office/powerpoint/2010/main" val="1681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0954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278417" y="1823719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01728" y="1495238"/>
            <a:ext cx="481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如何找句柄？</a:t>
            </a:r>
            <a:endParaRPr lang="zh-CN" altLang="en-US" sz="2000" b="1" dirty="0"/>
          </a:p>
        </p:txBody>
      </p:sp>
      <p:sp>
        <p:nvSpPr>
          <p:cNvPr id="37" name="矩形 36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8307148" y="1342838"/>
            <a:ext cx="2917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最左边的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层子树的</a:t>
            </a:r>
            <a:r>
              <a:rPr lang="zh-CN" altLang="en-US" sz="2400" dirty="0" smtClean="0">
                <a:solidFill>
                  <a:srgbClr val="C00000"/>
                </a:solidFill>
              </a:rPr>
              <a:t>末端节点相连接成的符号串</a:t>
            </a:r>
            <a:r>
              <a:rPr lang="zh-CN" altLang="en-US" sz="2400" dirty="0" smtClean="0"/>
              <a:t>是相对于子树根的句柄</a:t>
            </a:r>
            <a:endParaRPr lang="zh-CN" altLang="en-US" sz="2400" dirty="0"/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0963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0963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963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0963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0963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0964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9643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4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9645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09646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09647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9648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194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0659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066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066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0662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0663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4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5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0666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0667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8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9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0670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0671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0672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0673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168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168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168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1686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1687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1688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1689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1690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1691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1692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1693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1694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1695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1696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1697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270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270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270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271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2711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2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3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2714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2715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6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7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2718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2719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2720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2721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2722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2723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68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373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373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373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373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373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3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3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3739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40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3742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3743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3744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3745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3746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3747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3748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3749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041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475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475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475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475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475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476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4763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4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4765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4766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4767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4768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4769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4770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4771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4772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4773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4774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  <a:p>
            <a:pPr algn="l" eaLnBrk="1" hangingPunct="1">
              <a:spcAft>
                <a:spcPct val="0"/>
              </a:spcAft>
            </a:pP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9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5779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578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578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5783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5784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5785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5786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5787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5788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5789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5790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5791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5792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5793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5794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5795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5796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5797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5798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</p:spTree>
    <p:extLst>
      <p:ext uri="{BB962C8B-B14F-4D97-AF65-F5344CB8AC3E}">
        <p14:creationId xmlns:p14="http://schemas.microsoft.com/office/powerpoint/2010/main" val="22103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680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680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680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6806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6807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8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09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6810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11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2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13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6814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6815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6816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6817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6818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6819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6820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6821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6822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6823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6824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988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782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782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2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783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7831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32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7835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36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37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7838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7839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40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7842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7844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45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7847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48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7849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50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580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885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885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85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885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885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5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5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8858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8859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60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61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8862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8863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864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8865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8866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867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8868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869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8870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8871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872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8873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8874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8875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</p:spTree>
    <p:extLst>
      <p:ext uri="{BB962C8B-B14F-4D97-AF65-F5344CB8AC3E}">
        <p14:creationId xmlns:p14="http://schemas.microsoft.com/office/powerpoint/2010/main" val="30106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940243" y="1812398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71195" y="393532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4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1987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1987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87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1987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1987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988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9883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4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5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19886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9887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888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9889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9890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891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9892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893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9894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19895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896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19897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898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19899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19900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9901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717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0899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090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90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0902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0903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904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905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0906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0907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908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909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0910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0911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12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0913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0914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15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0916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17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0918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0919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20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0921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22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0923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0924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0925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0926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</p:spTree>
    <p:extLst>
      <p:ext uri="{BB962C8B-B14F-4D97-AF65-F5344CB8AC3E}">
        <p14:creationId xmlns:p14="http://schemas.microsoft.com/office/powerpoint/2010/main" val="11533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192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192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92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1926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1927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928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929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1930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1931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932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1933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1935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36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1938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39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1940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41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1942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1943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44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1945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46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1947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1948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49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1950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1951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1952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73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294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294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294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295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2951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952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953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2954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2955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956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2957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2958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2959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60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2961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2962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63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2964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65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2966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2967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68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2969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70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2971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2972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73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2974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2975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2976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2977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</p:spTree>
    <p:extLst>
      <p:ext uri="{BB962C8B-B14F-4D97-AF65-F5344CB8AC3E}">
        <p14:creationId xmlns:p14="http://schemas.microsoft.com/office/powerpoint/2010/main" val="16198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397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397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397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397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397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97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97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3978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3979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980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3981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3982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3983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3986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3988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89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3990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3991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3993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94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3995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3996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3997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3998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3999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4000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4001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4002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4003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638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499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499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499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499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499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00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00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500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5003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004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5005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5006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5007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08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5009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5010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11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5012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13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5014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5015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16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5017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18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5019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5020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21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5022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5023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24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5025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5026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5027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5028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</p:spTree>
    <p:extLst>
      <p:ext uri="{BB962C8B-B14F-4D97-AF65-F5344CB8AC3E}">
        <p14:creationId xmlns:p14="http://schemas.microsoft.com/office/powerpoint/2010/main" val="18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6019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602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602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6022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6023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6024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6025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6026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6027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6028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6029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6030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6031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32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6033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6034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6036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37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6038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6039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40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6041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42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6043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6044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45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6046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6047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48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6049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6050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51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6052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726053" name="Line 37"/>
          <p:cNvSpPr>
            <a:spLocks noChangeShapeType="1"/>
          </p:cNvSpPr>
          <p:nvPr/>
        </p:nvSpPr>
        <p:spPr bwMode="auto">
          <a:xfrm>
            <a:off x="5519738" y="17732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6054" name="Text Box 38"/>
          <p:cNvSpPr txBox="1">
            <a:spLocks noChangeArrowheads="1"/>
          </p:cNvSpPr>
          <p:nvPr/>
        </p:nvSpPr>
        <p:spPr bwMode="auto">
          <a:xfrm>
            <a:off x="5735639" y="148431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219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7043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704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04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7046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7047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048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049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7050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051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052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053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7054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7055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56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7057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7058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59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7060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61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7062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7063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64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7065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66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7067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7068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69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7070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7071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72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7073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7074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75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7076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727077" name="Text Box 37"/>
          <p:cNvSpPr txBox="1">
            <a:spLocks noChangeArrowheads="1"/>
          </p:cNvSpPr>
          <p:nvPr/>
        </p:nvSpPr>
        <p:spPr bwMode="auto">
          <a:xfrm>
            <a:off x="6311900" y="125412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27078" name="Line 38"/>
          <p:cNvSpPr>
            <a:spLocks noChangeShapeType="1"/>
          </p:cNvSpPr>
          <p:nvPr/>
        </p:nvSpPr>
        <p:spPr bwMode="auto">
          <a:xfrm>
            <a:off x="5519738" y="17732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7079" name="Text Box 39"/>
          <p:cNvSpPr txBox="1">
            <a:spLocks noChangeArrowheads="1"/>
          </p:cNvSpPr>
          <p:nvPr/>
        </p:nvSpPr>
        <p:spPr bwMode="auto">
          <a:xfrm>
            <a:off x="5735639" y="148431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879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8067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806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6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8070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8071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8072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8073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8074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8075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8076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8077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8078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8079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80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8081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8082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83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8084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85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8086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8087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88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8089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90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8091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8092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93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8094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8095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96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8097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8098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099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8100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728101" name="Text Box 37"/>
          <p:cNvSpPr txBox="1">
            <a:spLocks noChangeArrowheads="1"/>
          </p:cNvSpPr>
          <p:nvPr/>
        </p:nvSpPr>
        <p:spPr bwMode="auto">
          <a:xfrm>
            <a:off x="6311900" y="125412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28102" name="Line 38"/>
          <p:cNvSpPr>
            <a:spLocks noChangeShapeType="1"/>
          </p:cNvSpPr>
          <p:nvPr/>
        </p:nvSpPr>
        <p:spPr bwMode="auto">
          <a:xfrm>
            <a:off x="5519738" y="17732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103" name="Text Box 39"/>
          <p:cNvSpPr txBox="1">
            <a:spLocks noChangeArrowheads="1"/>
          </p:cNvSpPr>
          <p:nvPr/>
        </p:nvSpPr>
        <p:spPr bwMode="auto">
          <a:xfrm>
            <a:off x="5735639" y="148431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28104" name="Line 40"/>
          <p:cNvSpPr>
            <a:spLocks noChangeShapeType="1"/>
          </p:cNvSpPr>
          <p:nvPr/>
        </p:nvSpPr>
        <p:spPr bwMode="auto">
          <a:xfrm>
            <a:off x="5519738" y="489426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8105" name="Text Box 41"/>
          <p:cNvSpPr txBox="1">
            <a:spLocks noChangeArrowheads="1"/>
          </p:cNvSpPr>
          <p:nvPr/>
        </p:nvSpPr>
        <p:spPr bwMode="auto">
          <a:xfrm>
            <a:off x="5735639" y="460533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50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729091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2909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909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29094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29095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096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097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9098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9099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00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01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9102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9103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04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9105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29106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07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9108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09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9110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29111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12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29113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14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9115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29116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17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9118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29119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20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29121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29122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23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29124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729125" name="Text Box 37"/>
          <p:cNvSpPr txBox="1">
            <a:spLocks noChangeArrowheads="1"/>
          </p:cNvSpPr>
          <p:nvPr/>
        </p:nvSpPr>
        <p:spPr bwMode="auto">
          <a:xfrm>
            <a:off x="6311900" y="125412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29126" name="Line 38"/>
          <p:cNvSpPr>
            <a:spLocks noChangeShapeType="1"/>
          </p:cNvSpPr>
          <p:nvPr/>
        </p:nvSpPr>
        <p:spPr bwMode="auto">
          <a:xfrm>
            <a:off x="5519738" y="17732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27" name="Text Box 39"/>
          <p:cNvSpPr txBox="1">
            <a:spLocks noChangeArrowheads="1"/>
          </p:cNvSpPr>
          <p:nvPr/>
        </p:nvSpPr>
        <p:spPr bwMode="auto">
          <a:xfrm>
            <a:off x="5735639" y="148431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29128" name="Line 40"/>
          <p:cNvSpPr>
            <a:spLocks noChangeShapeType="1"/>
          </p:cNvSpPr>
          <p:nvPr/>
        </p:nvSpPr>
        <p:spPr bwMode="auto">
          <a:xfrm>
            <a:off x="5519738" y="489426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29" name="Text Box 41"/>
          <p:cNvSpPr txBox="1">
            <a:spLocks noChangeArrowheads="1"/>
          </p:cNvSpPr>
          <p:nvPr/>
        </p:nvSpPr>
        <p:spPr bwMode="auto">
          <a:xfrm>
            <a:off x="5735639" y="460533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29130" name="Text Box 42"/>
          <p:cNvSpPr txBox="1">
            <a:spLocks noChangeArrowheads="1"/>
          </p:cNvSpPr>
          <p:nvPr/>
        </p:nvSpPr>
        <p:spPr bwMode="auto">
          <a:xfrm>
            <a:off x="6311900" y="48545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29131" name="Line 43"/>
          <p:cNvSpPr>
            <a:spLocks noChangeShapeType="1"/>
          </p:cNvSpPr>
          <p:nvPr/>
        </p:nvSpPr>
        <p:spPr bwMode="auto">
          <a:xfrm>
            <a:off x="5519738" y="12938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29132" name="Text Box 44"/>
          <p:cNvSpPr txBox="1">
            <a:spLocks noChangeArrowheads="1"/>
          </p:cNvSpPr>
          <p:nvPr/>
        </p:nvSpPr>
        <p:spPr bwMode="auto">
          <a:xfrm>
            <a:off x="5735639" y="100488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15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512188" y="245530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35162" y="4654033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2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4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6071195" y="393532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2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build="p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Text Box 2"/>
          <p:cNvSpPr txBox="1">
            <a:spLocks noChangeArrowheads="1"/>
          </p:cNvSpPr>
          <p:nvPr/>
        </p:nvSpPr>
        <p:spPr bwMode="auto">
          <a:xfrm>
            <a:off x="2063750" y="2781300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aA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bB</a:t>
            </a:r>
            <a:endParaRPr lang="en-US" altLang="zh-CN" sz="16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30115" name="Group 3"/>
          <p:cNvGrpSpPr>
            <a:grpSpLocks/>
          </p:cNvGrpSpPr>
          <p:nvPr/>
        </p:nvGrpSpPr>
        <p:grpSpPr bwMode="auto">
          <a:xfrm>
            <a:off x="3359151" y="2997201"/>
            <a:ext cx="792163" cy="360363"/>
            <a:chOff x="1156" y="1888"/>
            <a:chExt cx="499" cy="227"/>
          </a:xfrm>
        </p:grpSpPr>
        <p:sp>
          <p:nvSpPr>
            <p:cNvPr id="7301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730118" name="Text Box 6"/>
          <p:cNvSpPr txBox="1">
            <a:spLocks noChangeArrowheads="1"/>
          </p:cNvSpPr>
          <p:nvPr/>
        </p:nvSpPr>
        <p:spPr bwMode="auto">
          <a:xfrm>
            <a:off x="4222750" y="3054350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730119" name="Line 7"/>
          <p:cNvSpPr>
            <a:spLocks noChangeShapeType="1"/>
          </p:cNvSpPr>
          <p:nvPr/>
        </p:nvSpPr>
        <p:spPr bwMode="auto">
          <a:xfrm flipV="1">
            <a:off x="3071813" y="249237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0120" name="Line 8"/>
          <p:cNvSpPr>
            <a:spLocks noChangeShapeType="1"/>
          </p:cNvSpPr>
          <p:nvPr/>
        </p:nvSpPr>
        <p:spPr bwMode="auto">
          <a:xfrm>
            <a:off x="3071813" y="249237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0121" name="Text Box 9"/>
          <p:cNvSpPr txBox="1">
            <a:spLocks noChangeArrowheads="1"/>
          </p:cNvSpPr>
          <p:nvPr/>
        </p:nvSpPr>
        <p:spPr bwMode="auto">
          <a:xfrm>
            <a:off x="3503614" y="2133600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30122" name="Text Box 10"/>
          <p:cNvSpPr txBox="1">
            <a:spLocks noChangeArrowheads="1"/>
          </p:cNvSpPr>
          <p:nvPr/>
        </p:nvSpPr>
        <p:spPr bwMode="auto">
          <a:xfrm>
            <a:off x="4222750" y="1700213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0123" name="Line 11"/>
          <p:cNvSpPr>
            <a:spLocks noChangeShapeType="1"/>
          </p:cNvSpPr>
          <p:nvPr/>
        </p:nvSpPr>
        <p:spPr bwMode="auto">
          <a:xfrm flipV="1">
            <a:off x="3071813" y="386080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0124" name="Line 12"/>
          <p:cNvSpPr>
            <a:spLocks noChangeShapeType="1"/>
          </p:cNvSpPr>
          <p:nvPr/>
        </p:nvSpPr>
        <p:spPr bwMode="auto">
          <a:xfrm>
            <a:off x="3071813" y="4149725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0125" name="Text Box 13"/>
          <p:cNvSpPr txBox="1">
            <a:spLocks noChangeArrowheads="1"/>
          </p:cNvSpPr>
          <p:nvPr/>
        </p:nvSpPr>
        <p:spPr bwMode="auto">
          <a:xfrm>
            <a:off x="3503614" y="4149725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30126" name="Text Box 14"/>
          <p:cNvSpPr txBox="1">
            <a:spLocks noChangeArrowheads="1"/>
          </p:cNvSpPr>
          <p:nvPr/>
        </p:nvSpPr>
        <p:spPr bwMode="auto">
          <a:xfrm>
            <a:off x="4224339" y="39338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30127" name="Line 15"/>
          <p:cNvSpPr>
            <a:spLocks noChangeShapeType="1"/>
          </p:cNvSpPr>
          <p:nvPr/>
        </p:nvSpPr>
        <p:spPr bwMode="auto">
          <a:xfrm flipV="1">
            <a:off x="4873625" y="13414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28" name="Text Box 16"/>
          <p:cNvSpPr txBox="1">
            <a:spLocks noChangeArrowheads="1"/>
          </p:cNvSpPr>
          <p:nvPr/>
        </p:nvSpPr>
        <p:spPr bwMode="auto">
          <a:xfrm>
            <a:off x="4945064" y="13414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30129" name="Text Box 17"/>
          <p:cNvSpPr txBox="1">
            <a:spLocks noChangeArrowheads="1"/>
          </p:cNvSpPr>
          <p:nvPr/>
        </p:nvSpPr>
        <p:spPr bwMode="auto">
          <a:xfrm>
            <a:off x="4222750" y="261938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0130" name="Freeform 18"/>
          <p:cNvSpPr>
            <a:spLocks/>
          </p:cNvSpPr>
          <p:nvPr/>
        </p:nvSpPr>
        <p:spPr bwMode="auto">
          <a:xfrm>
            <a:off x="3636964" y="439738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31" name="Text Box 19"/>
          <p:cNvSpPr txBox="1">
            <a:spLocks noChangeArrowheads="1"/>
          </p:cNvSpPr>
          <p:nvPr/>
        </p:nvSpPr>
        <p:spPr bwMode="auto">
          <a:xfrm>
            <a:off x="3648075" y="620713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30132" name="Line 20"/>
          <p:cNvSpPr>
            <a:spLocks noChangeShapeType="1"/>
          </p:cNvSpPr>
          <p:nvPr/>
        </p:nvSpPr>
        <p:spPr bwMode="auto">
          <a:xfrm>
            <a:off x="4872038" y="50133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33" name="Text Box 21"/>
          <p:cNvSpPr txBox="1">
            <a:spLocks noChangeArrowheads="1"/>
          </p:cNvSpPr>
          <p:nvPr/>
        </p:nvSpPr>
        <p:spPr bwMode="auto">
          <a:xfrm>
            <a:off x="4945064" y="5037138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30134" name="Text Box 22"/>
          <p:cNvSpPr txBox="1">
            <a:spLocks noChangeArrowheads="1"/>
          </p:cNvSpPr>
          <p:nvPr/>
        </p:nvSpPr>
        <p:spPr bwMode="auto">
          <a:xfrm>
            <a:off x="4224339" y="5445125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730135" name="Freeform 23"/>
          <p:cNvSpPr>
            <a:spLocks/>
          </p:cNvSpPr>
          <p:nvPr/>
        </p:nvSpPr>
        <p:spPr bwMode="auto">
          <a:xfrm>
            <a:off x="3636964" y="5695950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36" name="Text Box 24"/>
          <p:cNvSpPr txBox="1">
            <a:spLocks noChangeArrowheads="1"/>
          </p:cNvSpPr>
          <p:nvPr/>
        </p:nvSpPr>
        <p:spPr bwMode="auto">
          <a:xfrm>
            <a:off x="3648075" y="5876925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30137" name="Line 25"/>
          <p:cNvSpPr>
            <a:spLocks noChangeShapeType="1"/>
          </p:cNvSpPr>
          <p:nvPr/>
        </p:nvSpPr>
        <p:spPr bwMode="auto">
          <a:xfrm>
            <a:off x="5519739" y="24923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38" name="Text Box 26"/>
          <p:cNvSpPr txBox="1">
            <a:spLocks noChangeArrowheads="1"/>
          </p:cNvSpPr>
          <p:nvPr/>
        </p:nvSpPr>
        <p:spPr bwMode="auto">
          <a:xfrm>
            <a:off x="5664201" y="215582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30139" name="Text Box 27"/>
          <p:cNvSpPr txBox="1">
            <a:spLocks noChangeArrowheads="1"/>
          </p:cNvSpPr>
          <p:nvPr/>
        </p:nvSpPr>
        <p:spPr bwMode="auto">
          <a:xfrm>
            <a:off x="6311900" y="22621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730140" name="Line 28"/>
          <p:cNvSpPr>
            <a:spLocks noChangeShapeType="1"/>
          </p:cNvSpPr>
          <p:nvPr/>
        </p:nvSpPr>
        <p:spPr bwMode="auto">
          <a:xfrm>
            <a:off x="5519739" y="4149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41" name="Text Box 29"/>
          <p:cNvSpPr txBox="1">
            <a:spLocks noChangeArrowheads="1"/>
          </p:cNvSpPr>
          <p:nvPr/>
        </p:nvSpPr>
        <p:spPr bwMode="auto">
          <a:xfrm>
            <a:off x="5664201" y="3813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30142" name="Text Box 30"/>
          <p:cNvSpPr txBox="1">
            <a:spLocks noChangeArrowheads="1"/>
          </p:cNvSpPr>
          <p:nvPr/>
        </p:nvSpPr>
        <p:spPr bwMode="auto">
          <a:xfrm>
            <a:off x="6311900" y="37750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730143" name="Line 31"/>
          <p:cNvSpPr>
            <a:spLocks noChangeShapeType="1"/>
          </p:cNvSpPr>
          <p:nvPr/>
        </p:nvSpPr>
        <p:spPr bwMode="auto">
          <a:xfrm>
            <a:off x="5519739" y="525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44" name="Text Box 32"/>
          <p:cNvSpPr txBox="1">
            <a:spLocks noChangeArrowheads="1"/>
          </p:cNvSpPr>
          <p:nvPr/>
        </p:nvSpPr>
        <p:spPr bwMode="auto">
          <a:xfrm>
            <a:off x="5664201" y="188913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30145" name="Text Box 33"/>
          <p:cNvSpPr txBox="1">
            <a:spLocks noChangeArrowheads="1"/>
          </p:cNvSpPr>
          <p:nvPr/>
        </p:nvSpPr>
        <p:spPr bwMode="auto">
          <a:xfrm>
            <a:off x="6311900" y="11588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730146" name="Line 34"/>
          <p:cNvSpPr>
            <a:spLocks noChangeShapeType="1"/>
          </p:cNvSpPr>
          <p:nvPr/>
        </p:nvSpPr>
        <p:spPr bwMode="auto">
          <a:xfrm>
            <a:off x="5519739" y="63087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47" name="Text Box 35"/>
          <p:cNvSpPr txBox="1">
            <a:spLocks noChangeArrowheads="1"/>
          </p:cNvSpPr>
          <p:nvPr/>
        </p:nvSpPr>
        <p:spPr bwMode="auto">
          <a:xfrm>
            <a:off x="5664201" y="5972175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30148" name="Text Box 36"/>
          <p:cNvSpPr txBox="1">
            <a:spLocks noChangeArrowheads="1"/>
          </p:cNvSpPr>
          <p:nvPr/>
        </p:nvSpPr>
        <p:spPr bwMode="auto">
          <a:xfrm>
            <a:off x="6311900" y="6078538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730149" name="Text Box 37"/>
          <p:cNvSpPr txBox="1">
            <a:spLocks noChangeArrowheads="1"/>
          </p:cNvSpPr>
          <p:nvPr/>
        </p:nvSpPr>
        <p:spPr bwMode="auto">
          <a:xfrm>
            <a:off x="6311900" y="125412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30150" name="Line 38"/>
          <p:cNvSpPr>
            <a:spLocks noChangeShapeType="1"/>
          </p:cNvSpPr>
          <p:nvPr/>
        </p:nvSpPr>
        <p:spPr bwMode="auto">
          <a:xfrm>
            <a:off x="5519738" y="177323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51" name="Text Box 39"/>
          <p:cNvSpPr txBox="1">
            <a:spLocks noChangeArrowheads="1"/>
          </p:cNvSpPr>
          <p:nvPr/>
        </p:nvSpPr>
        <p:spPr bwMode="auto">
          <a:xfrm>
            <a:off x="5735639" y="1484313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30152" name="Line 40"/>
          <p:cNvSpPr>
            <a:spLocks noChangeShapeType="1"/>
          </p:cNvSpPr>
          <p:nvPr/>
        </p:nvSpPr>
        <p:spPr bwMode="auto">
          <a:xfrm>
            <a:off x="5519738" y="489426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53" name="Text Box 41"/>
          <p:cNvSpPr txBox="1">
            <a:spLocks noChangeArrowheads="1"/>
          </p:cNvSpPr>
          <p:nvPr/>
        </p:nvSpPr>
        <p:spPr bwMode="auto">
          <a:xfrm>
            <a:off x="5735639" y="460533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30154" name="Text Box 42"/>
          <p:cNvSpPr txBox="1">
            <a:spLocks noChangeArrowheads="1"/>
          </p:cNvSpPr>
          <p:nvPr/>
        </p:nvSpPr>
        <p:spPr bwMode="auto">
          <a:xfrm>
            <a:off x="6311900" y="4854575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730155" name="Line 43"/>
          <p:cNvSpPr>
            <a:spLocks noChangeShapeType="1"/>
          </p:cNvSpPr>
          <p:nvPr/>
        </p:nvSpPr>
        <p:spPr bwMode="auto">
          <a:xfrm>
            <a:off x="5519738" y="12938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56" name="Text Box 44"/>
          <p:cNvSpPr txBox="1">
            <a:spLocks noChangeArrowheads="1"/>
          </p:cNvSpPr>
          <p:nvPr/>
        </p:nvSpPr>
        <p:spPr bwMode="auto">
          <a:xfrm>
            <a:off x="5735639" y="100488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30157" name="Line 45"/>
          <p:cNvSpPr>
            <a:spLocks noChangeShapeType="1"/>
          </p:cNvSpPr>
          <p:nvPr/>
        </p:nvSpPr>
        <p:spPr bwMode="auto">
          <a:xfrm>
            <a:off x="5519738" y="54467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30158" name="Text Box 46"/>
          <p:cNvSpPr txBox="1">
            <a:spLocks noChangeArrowheads="1"/>
          </p:cNvSpPr>
          <p:nvPr/>
        </p:nvSpPr>
        <p:spPr bwMode="auto">
          <a:xfrm>
            <a:off x="5735639" y="5157788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19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67245" y="150091"/>
            <a:ext cx="10574481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(5) LR(0)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项目集规范族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 构成识别一个文法的活前缀的ＤＦＡ的项目集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状态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的全体称为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这个文法的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LR(0)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项目集规范族。上例中文法Ｇ［Ｅ］的ＬＲ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０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项目集规范族为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{I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…I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11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}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(6) LR(0)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文法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1)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冲突项目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marL="609600" indent="-609600"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      如果</a:t>
            </a:r>
            <a:r>
              <a:rPr lang="zh-CN" altLang="en-US" sz="2400" b="1" dirty="0">
                <a:latin typeface="Times New Roman" panose="02020603050405020304" pitchFamily="18" charset="0"/>
              </a:rPr>
              <a:t>一个项目集中既有移进项目又含有归约项目，或一个项目集中有两个以上不同归约项目，则称这些项目是冲突项目。</a:t>
            </a:r>
          </a:p>
          <a:p>
            <a:pPr marL="609600" indent="-609600"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前面我们构造的项目集还没有冲突项目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hlink"/>
                </a:solidFill>
                <a:latin typeface="Times New Roman" panose="02020603050405020304" pitchFamily="18" charset="0"/>
              </a:rPr>
              <a:t>2)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LR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）文法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如果一个文法的项目规范族的每个项目集不存在任何冲突项目，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称该文法为ＬＲ（０）文法 。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如：上例文法的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LR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）项目集规范族的每个项目集中就不存在冲突</a:t>
            </a:r>
          </a:p>
          <a:p>
            <a:pPr marL="609600" indent="-609600" algn="just">
              <a:buFont typeface="Arial" panose="020B0604020202020204" pitchFamily="34" charset="0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</a:rPr>
              <a:t>  项目，所以该文法就是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LR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）文法。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2021" y="188453"/>
            <a:ext cx="11593223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000" b="1" smtClean="0">
                <a:solidFill>
                  <a:srgbClr val="C00000"/>
                </a:solidFill>
                <a:latin typeface="Times New Roman" panose="02020603050405020304" pitchFamily="18" charset="0"/>
              </a:rPr>
              <a:t>(7) LR</a:t>
            </a:r>
            <a:r>
              <a:rPr lang="zh-CN" altLang="en-US" sz="2000" b="1" smtClean="0">
                <a:solidFill>
                  <a:srgbClr val="C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 smtClean="0">
                <a:solidFill>
                  <a:srgbClr val="C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000" b="1" smtClean="0">
                <a:solidFill>
                  <a:srgbClr val="C00000"/>
                </a:solidFill>
                <a:latin typeface="Times New Roman" panose="02020603050405020304" pitchFamily="18" charset="0"/>
              </a:rPr>
              <a:t>）分析表的构造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smtClean="0">
                <a:latin typeface="Times New Roman" panose="02020603050405020304" pitchFamily="18" charset="0"/>
              </a:rPr>
              <a:t>  </a:t>
            </a:r>
            <a:r>
              <a:rPr lang="zh-CN" altLang="en-US" sz="1800" b="1" smtClean="0">
                <a:latin typeface="Times New Roman" panose="02020603050405020304" pitchFamily="18" charset="0"/>
              </a:rPr>
              <a:t>对于ＬＲ（０）文法，我们构造出识别活前缀</a:t>
            </a:r>
            <a:r>
              <a:rPr lang="en-US" altLang="zh-CN" sz="18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1800" b="1" smtClean="0">
                <a:latin typeface="Times New Roman" panose="02020603050405020304" pitchFamily="18" charset="0"/>
              </a:rPr>
              <a:t>后，我们就可以根据</a:t>
            </a:r>
            <a:r>
              <a:rPr lang="en-US" altLang="zh-CN" sz="1800" b="1" smtClean="0">
                <a:latin typeface="Times New Roman" panose="02020603050405020304" pitchFamily="18" charset="0"/>
              </a:rPr>
              <a:t>DFA</a:t>
            </a:r>
            <a:r>
              <a:rPr lang="zh-CN" altLang="en-US" sz="1800" b="1" smtClean="0">
                <a:latin typeface="Times New Roman" panose="02020603050405020304" pitchFamily="18" charset="0"/>
              </a:rPr>
              <a:t>的状态转换图来构造</a:t>
            </a:r>
            <a:r>
              <a:rPr lang="en-US" altLang="zh-CN" sz="1800" b="1" smtClean="0">
                <a:latin typeface="Times New Roman" panose="02020603050405020304" pitchFamily="18" charset="0"/>
              </a:rPr>
              <a:t>LR</a:t>
            </a:r>
            <a:r>
              <a:rPr lang="zh-CN" altLang="en-US" sz="1800" b="1" smtClean="0">
                <a:latin typeface="Times New Roman" panose="02020603050405020304" pitchFamily="18" charset="0"/>
              </a:rPr>
              <a:t>（</a:t>
            </a:r>
            <a:r>
              <a:rPr lang="en-US" altLang="zh-CN" sz="1800" b="1" smtClean="0">
                <a:latin typeface="Times New Roman" panose="02020603050405020304" pitchFamily="18" charset="0"/>
              </a:rPr>
              <a:t>0</a:t>
            </a:r>
            <a:r>
              <a:rPr lang="zh-CN" altLang="en-US" sz="1800" b="1" smtClean="0">
                <a:latin typeface="Times New Roman" panose="02020603050405020304" pitchFamily="18" charset="0"/>
              </a:rPr>
              <a:t>）分析表。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1800" b="1" smtClean="0">
                <a:latin typeface="Times New Roman" panose="02020603050405020304" pitchFamily="18" charset="0"/>
              </a:rPr>
              <a:t>  下面给出构造ＬＲ（０）分析表的算法 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021" y="135118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kumimoji="1" lang="zh-CN" altLang="en-US" b="1" dirty="0">
                <a:latin typeface="Times New Roman" panose="02020603050405020304" pitchFamily="18" charset="0"/>
              </a:rPr>
              <a:t>假定Ｃ＝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{I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3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…I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n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}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，为了方便起见，我们用整数</a:t>
            </a:r>
            <a:r>
              <a:rPr kumimoji="1" lang="en-US" altLang="zh-CN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…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n</a:t>
            </a:r>
            <a:r>
              <a:rPr kumimoji="1" lang="zh-CN" altLang="en-US" b="1" dirty="0">
                <a:latin typeface="Times New Roman" panose="02020603050405020304" pitchFamily="18" charset="0"/>
              </a:rPr>
              <a:t>表示状态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3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…I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n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，则分析表有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3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…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n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个状态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Text Box 2"/>
          <p:cNvSpPr txBox="1">
            <a:spLocks noChangeArrowheads="1"/>
          </p:cNvSpPr>
          <p:nvPr/>
        </p:nvSpPr>
        <p:spPr bwMode="auto">
          <a:xfrm>
            <a:off x="172604" y="2791691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832515" name="Group 3"/>
          <p:cNvGrpSpPr>
            <a:grpSpLocks/>
          </p:cNvGrpSpPr>
          <p:nvPr/>
        </p:nvGrpSpPr>
        <p:grpSpPr bwMode="auto">
          <a:xfrm>
            <a:off x="1468005" y="3007592"/>
            <a:ext cx="792163" cy="360363"/>
            <a:chOff x="1156" y="1888"/>
            <a:chExt cx="499" cy="227"/>
          </a:xfrm>
        </p:grpSpPr>
        <p:sp>
          <p:nvSpPr>
            <p:cNvPr id="8325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25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832518" name="Text Box 6"/>
          <p:cNvSpPr txBox="1">
            <a:spLocks noChangeArrowheads="1"/>
          </p:cNvSpPr>
          <p:nvPr/>
        </p:nvSpPr>
        <p:spPr bwMode="auto">
          <a:xfrm>
            <a:off x="2331604" y="3064741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832519" name="Line 7"/>
          <p:cNvSpPr>
            <a:spLocks noChangeShapeType="1"/>
          </p:cNvSpPr>
          <p:nvPr/>
        </p:nvSpPr>
        <p:spPr bwMode="auto">
          <a:xfrm flipV="1">
            <a:off x="1180667" y="250276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0" name="Line 8"/>
          <p:cNvSpPr>
            <a:spLocks noChangeShapeType="1"/>
          </p:cNvSpPr>
          <p:nvPr/>
        </p:nvSpPr>
        <p:spPr bwMode="auto">
          <a:xfrm>
            <a:off x="1180667" y="250276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1612468" y="2143991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22" name="Text Box 10"/>
          <p:cNvSpPr txBox="1">
            <a:spLocks noChangeArrowheads="1"/>
          </p:cNvSpPr>
          <p:nvPr/>
        </p:nvSpPr>
        <p:spPr bwMode="auto">
          <a:xfrm>
            <a:off x="2331604" y="1710604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23" name="Line 11"/>
          <p:cNvSpPr>
            <a:spLocks noChangeShapeType="1"/>
          </p:cNvSpPr>
          <p:nvPr/>
        </p:nvSpPr>
        <p:spPr bwMode="auto">
          <a:xfrm flipV="1">
            <a:off x="1180667" y="387119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4" name="Line 12"/>
          <p:cNvSpPr>
            <a:spLocks noChangeShapeType="1"/>
          </p:cNvSpPr>
          <p:nvPr/>
        </p:nvSpPr>
        <p:spPr bwMode="auto">
          <a:xfrm>
            <a:off x="1180667" y="416011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5" name="Text Box 13"/>
          <p:cNvSpPr txBox="1">
            <a:spLocks noChangeArrowheads="1"/>
          </p:cNvSpPr>
          <p:nvPr/>
        </p:nvSpPr>
        <p:spPr bwMode="auto">
          <a:xfrm>
            <a:off x="1612468" y="41601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26" name="Text Box 14"/>
          <p:cNvSpPr txBox="1">
            <a:spLocks noChangeArrowheads="1"/>
          </p:cNvSpPr>
          <p:nvPr/>
        </p:nvSpPr>
        <p:spPr bwMode="auto">
          <a:xfrm>
            <a:off x="2333193" y="39442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27" name="Line 15"/>
          <p:cNvSpPr>
            <a:spLocks noChangeShapeType="1"/>
          </p:cNvSpPr>
          <p:nvPr/>
        </p:nvSpPr>
        <p:spPr bwMode="auto">
          <a:xfrm flipV="1">
            <a:off x="2982479" y="135183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28" name="Text Box 16"/>
          <p:cNvSpPr txBox="1">
            <a:spLocks noChangeArrowheads="1"/>
          </p:cNvSpPr>
          <p:nvPr/>
        </p:nvSpPr>
        <p:spPr bwMode="auto">
          <a:xfrm>
            <a:off x="3053918" y="13518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29" name="Text Box 17"/>
          <p:cNvSpPr txBox="1">
            <a:spLocks noChangeArrowheads="1"/>
          </p:cNvSpPr>
          <p:nvPr/>
        </p:nvSpPr>
        <p:spPr bwMode="auto">
          <a:xfrm>
            <a:off x="2331604" y="272329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30" name="Freeform 18"/>
          <p:cNvSpPr>
            <a:spLocks/>
          </p:cNvSpPr>
          <p:nvPr/>
        </p:nvSpPr>
        <p:spPr bwMode="auto">
          <a:xfrm>
            <a:off x="1745818" y="450129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1" name="Text Box 19"/>
          <p:cNvSpPr txBox="1">
            <a:spLocks noChangeArrowheads="1"/>
          </p:cNvSpPr>
          <p:nvPr/>
        </p:nvSpPr>
        <p:spPr bwMode="auto">
          <a:xfrm>
            <a:off x="1756929" y="631104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2" name="Line 20"/>
          <p:cNvSpPr>
            <a:spLocks noChangeShapeType="1"/>
          </p:cNvSpPr>
          <p:nvPr/>
        </p:nvSpPr>
        <p:spPr bwMode="auto">
          <a:xfrm>
            <a:off x="2980892" y="5023716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3" name="Text Box 21"/>
          <p:cNvSpPr txBox="1">
            <a:spLocks noChangeArrowheads="1"/>
          </p:cNvSpPr>
          <p:nvPr/>
        </p:nvSpPr>
        <p:spPr bwMode="auto">
          <a:xfrm>
            <a:off x="3053918" y="50475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4" name="Text Box 22"/>
          <p:cNvSpPr txBox="1">
            <a:spLocks noChangeArrowheads="1"/>
          </p:cNvSpPr>
          <p:nvPr/>
        </p:nvSpPr>
        <p:spPr bwMode="auto">
          <a:xfrm>
            <a:off x="2333193" y="54555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35" name="Freeform 23"/>
          <p:cNvSpPr>
            <a:spLocks/>
          </p:cNvSpPr>
          <p:nvPr/>
        </p:nvSpPr>
        <p:spPr bwMode="auto">
          <a:xfrm>
            <a:off x="1745818" y="5706341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6" name="Text Box 24"/>
          <p:cNvSpPr txBox="1">
            <a:spLocks noChangeArrowheads="1"/>
          </p:cNvSpPr>
          <p:nvPr/>
        </p:nvSpPr>
        <p:spPr bwMode="auto">
          <a:xfrm>
            <a:off x="1756929" y="5887316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7" name="Line 25"/>
          <p:cNvSpPr>
            <a:spLocks noChangeShapeType="1"/>
          </p:cNvSpPr>
          <p:nvPr/>
        </p:nvSpPr>
        <p:spPr bwMode="auto">
          <a:xfrm>
            <a:off x="3628593" y="250276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8" name="Text Box 26"/>
          <p:cNvSpPr txBox="1">
            <a:spLocks noChangeArrowheads="1"/>
          </p:cNvSpPr>
          <p:nvPr/>
        </p:nvSpPr>
        <p:spPr bwMode="auto">
          <a:xfrm>
            <a:off x="3773055" y="216621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39" name="Text Box 27"/>
          <p:cNvSpPr txBox="1">
            <a:spLocks noChangeArrowheads="1"/>
          </p:cNvSpPr>
          <p:nvPr/>
        </p:nvSpPr>
        <p:spPr bwMode="auto">
          <a:xfrm>
            <a:off x="4420754" y="22725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832540" name="Line 28"/>
          <p:cNvSpPr>
            <a:spLocks noChangeShapeType="1"/>
          </p:cNvSpPr>
          <p:nvPr/>
        </p:nvSpPr>
        <p:spPr bwMode="auto">
          <a:xfrm>
            <a:off x="3628593" y="4160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1" name="Text Box 29"/>
          <p:cNvSpPr txBox="1">
            <a:spLocks noChangeArrowheads="1"/>
          </p:cNvSpPr>
          <p:nvPr/>
        </p:nvSpPr>
        <p:spPr bwMode="auto">
          <a:xfrm>
            <a:off x="3773055" y="3823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2" name="Text Box 30"/>
          <p:cNvSpPr txBox="1">
            <a:spLocks noChangeArrowheads="1"/>
          </p:cNvSpPr>
          <p:nvPr/>
        </p:nvSpPr>
        <p:spPr bwMode="auto">
          <a:xfrm>
            <a:off x="4420754" y="37854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628593" y="53585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3773055" y="199304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45" name="Text Box 33"/>
          <p:cNvSpPr txBox="1">
            <a:spLocks noChangeArrowheads="1"/>
          </p:cNvSpPr>
          <p:nvPr/>
        </p:nvSpPr>
        <p:spPr bwMode="auto">
          <a:xfrm>
            <a:off x="4420754" y="1262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832546" name="Line 34"/>
          <p:cNvSpPr>
            <a:spLocks noChangeShapeType="1"/>
          </p:cNvSpPr>
          <p:nvPr/>
        </p:nvSpPr>
        <p:spPr bwMode="auto">
          <a:xfrm>
            <a:off x="3628593" y="6319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7" name="Text Box 35"/>
          <p:cNvSpPr txBox="1">
            <a:spLocks noChangeArrowheads="1"/>
          </p:cNvSpPr>
          <p:nvPr/>
        </p:nvSpPr>
        <p:spPr bwMode="auto">
          <a:xfrm>
            <a:off x="3773055" y="5982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8" name="Text Box 36"/>
          <p:cNvSpPr txBox="1">
            <a:spLocks noChangeArrowheads="1"/>
          </p:cNvSpPr>
          <p:nvPr/>
        </p:nvSpPr>
        <p:spPr bwMode="auto">
          <a:xfrm>
            <a:off x="4420754" y="608892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832549" name="Text Box 37"/>
          <p:cNvSpPr txBox="1">
            <a:spLocks noChangeArrowheads="1"/>
          </p:cNvSpPr>
          <p:nvPr/>
        </p:nvSpPr>
        <p:spPr bwMode="auto">
          <a:xfrm>
            <a:off x="4420754" y="12645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0" name="Line 38"/>
          <p:cNvSpPr>
            <a:spLocks noChangeShapeType="1"/>
          </p:cNvSpPr>
          <p:nvPr/>
        </p:nvSpPr>
        <p:spPr bwMode="auto">
          <a:xfrm>
            <a:off x="3628592" y="1783629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1" name="Text Box 39"/>
          <p:cNvSpPr txBox="1">
            <a:spLocks noChangeArrowheads="1"/>
          </p:cNvSpPr>
          <p:nvPr/>
        </p:nvSpPr>
        <p:spPr bwMode="auto">
          <a:xfrm>
            <a:off x="3844493" y="1494704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2" name="Line 40"/>
          <p:cNvSpPr>
            <a:spLocks noChangeShapeType="1"/>
          </p:cNvSpPr>
          <p:nvPr/>
        </p:nvSpPr>
        <p:spPr bwMode="auto">
          <a:xfrm>
            <a:off x="3628592" y="490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3" name="Text Box 41"/>
          <p:cNvSpPr txBox="1">
            <a:spLocks noChangeArrowheads="1"/>
          </p:cNvSpPr>
          <p:nvPr/>
        </p:nvSpPr>
        <p:spPr bwMode="auto">
          <a:xfrm>
            <a:off x="3844493" y="461572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4" name="Text Box 42"/>
          <p:cNvSpPr txBox="1">
            <a:spLocks noChangeArrowheads="1"/>
          </p:cNvSpPr>
          <p:nvPr/>
        </p:nvSpPr>
        <p:spPr bwMode="auto">
          <a:xfrm>
            <a:off x="4420754" y="48649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5" name="Line 43"/>
          <p:cNvSpPr>
            <a:spLocks noChangeShapeType="1"/>
          </p:cNvSpPr>
          <p:nvPr/>
        </p:nvSpPr>
        <p:spPr bwMode="auto">
          <a:xfrm>
            <a:off x="3628592" y="13042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6" name="Text Box 44"/>
          <p:cNvSpPr txBox="1">
            <a:spLocks noChangeArrowheads="1"/>
          </p:cNvSpPr>
          <p:nvPr/>
        </p:nvSpPr>
        <p:spPr bwMode="auto">
          <a:xfrm>
            <a:off x="3844493" y="10152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7" name="Line 45"/>
          <p:cNvSpPr>
            <a:spLocks noChangeShapeType="1"/>
          </p:cNvSpPr>
          <p:nvPr/>
        </p:nvSpPr>
        <p:spPr bwMode="auto">
          <a:xfrm>
            <a:off x="3628592" y="54571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8" name="Text Box 46"/>
          <p:cNvSpPr txBox="1">
            <a:spLocks noChangeArrowheads="1"/>
          </p:cNvSpPr>
          <p:nvPr/>
        </p:nvSpPr>
        <p:spPr bwMode="auto">
          <a:xfrm>
            <a:off x="3844493" y="51681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9" name="Text Box 47"/>
          <p:cNvSpPr txBox="1">
            <a:spLocks noChangeArrowheads="1"/>
          </p:cNvSpPr>
          <p:nvPr/>
        </p:nvSpPr>
        <p:spPr bwMode="auto">
          <a:xfrm>
            <a:off x="-13134" y="68964"/>
            <a:ext cx="1731964" cy="2271391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S′∷=E  </a:t>
            </a: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①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aA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② 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bB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③ A∷=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cA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④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⑤ B∷=</a:t>
            </a:r>
            <a:r>
              <a:rPr lang="en-US" altLang="zh-CN" b="1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cB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⑥ B∷=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82484"/>
              </p:ext>
            </p:extLst>
          </p:nvPr>
        </p:nvGraphicFramePr>
        <p:xfrm>
          <a:off x="6088206" y="494295"/>
          <a:ext cx="5684696" cy="578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024">
                  <a:extLst>
                    <a:ext uri="{9D8B030D-6E8A-4147-A177-3AD203B41FA5}">
                      <a16:colId xmlns:a16="http://schemas.microsoft.com/office/drawing/2014/main" val="73082377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40941339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425132956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55141828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74016084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91829535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185342863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5525153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56565050"/>
                    </a:ext>
                  </a:extLst>
                </a:gridCol>
              </a:tblGrid>
              <a:tr h="41309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状态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       ACTION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GOTO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83952"/>
                  </a:ext>
                </a:extLst>
              </a:tr>
              <a:tr h="4130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#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73040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782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32829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75311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9088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00553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02010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55684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0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976115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348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17287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29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0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Text Box 2"/>
          <p:cNvSpPr txBox="1">
            <a:spLocks noChangeArrowheads="1"/>
          </p:cNvSpPr>
          <p:nvPr/>
        </p:nvSpPr>
        <p:spPr bwMode="auto">
          <a:xfrm>
            <a:off x="172604" y="2791691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832515" name="Group 3"/>
          <p:cNvGrpSpPr>
            <a:grpSpLocks/>
          </p:cNvGrpSpPr>
          <p:nvPr/>
        </p:nvGrpSpPr>
        <p:grpSpPr bwMode="auto">
          <a:xfrm>
            <a:off x="1468005" y="3007592"/>
            <a:ext cx="792163" cy="360363"/>
            <a:chOff x="1156" y="1888"/>
            <a:chExt cx="499" cy="227"/>
          </a:xfrm>
        </p:grpSpPr>
        <p:sp>
          <p:nvSpPr>
            <p:cNvPr id="8325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25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832518" name="Text Box 6"/>
          <p:cNvSpPr txBox="1">
            <a:spLocks noChangeArrowheads="1"/>
          </p:cNvSpPr>
          <p:nvPr/>
        </p:nvSpPr>
        <p:spPr bwMode="auto">
          <a:xfrm>
            <a:off x="2331604" y="3064741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832519" name="Line 7"/>
          <p:cNvSpPr>
            <a:spLocks noChangeShapeType="1"/>
          </p:cNvSpPr>
          <p:nvPr/>
        </p:nvSpPr>
        <p:spPr bwMode="auto">
          <a:xfrm flipV="1">
            <a:off x="1180667" y="250276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0" name="Line 8"/>
          <p:cNvSpPr>
            <a:spLocks noChangeShapeType="1"/>
          </p:cNvSpPr>
          <p:nvPr/>
        </p:nvSpPr>
        <p:spPr bwMode="auto">
          <a:xfrm>
            <a:off x="1180667" y="250276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1612468" y="2143991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22" name="Text Box 10"/>
          <p:cNvSpPr txBox="1">
            <a:spLocks noChangeArrowheads="1"/>
          </p:cNvSpPr>
          <p:nvPr/>
        </p:nvSpPr>
        <p:spPr bwMode="auto">
          <a:xfrm>
            <a:off x="2331604" y="1710604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23" name="Line 11"/>
          <p:cNvSpPr>
            <a:spLocks noChangeShapeType="1"/>
          </p:cNvSpPr>
          <p:nvPr/>
        </p:nvSpPr>
        <p:spPr bwMode="auto">
          <a:xfrm flipV="1">
            <a:off x="1180667" y="387119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4" name="Line 12"/>
          <p:cNvSpPr>
            <a:spLocks noChangeShapeType="1"/>
          </p:cNvSpPr>
          <p:nvPr/>
        </p:nvSpPr>
        <p:spPr bwMode="auto">
          <a:xfrm>
            <a:off x="1180667" y="416011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5" name="Text Box 13"/>
          <p:cNvSpPr txBox="1">
            <a:spLocks noChangeArrowheads="1"/>
          </p:cNvSpPr>
          <p:nvPr/>
        </p:nvSpPr>
        <p:spPr bwMode="auto">
          <a:xfrm>
            <a:off x="1612468" y="41601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26" name="Text Box 14"/>
          <p:cNvSpPr txBox="1">
            <a:spLocks noChangeArrowheads="1"/>
          </p:cNvSpPr>
          <p:nvPr/>
        </p:nvSpPr>
        <p:spPr bwMode="auto">
          <a:xfrm>
            <a:off x="2333193" y="39442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27" name="Line 15"/>
          <p:cNvSpPr>
            <a:spLocks noChangeShapeType="1"/>
          </p:cNvSpPr>
          <p:nvPr/>
        </p:nvSpPr>
        <p:spPr bwMode="auto">
          <a:xfrm flipV="1">
            <a:off x="2982479" y="135183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28" name="Text Box 16"/>
          <p:cNvSpPr txBox="1">
            <a:spLocks noChangeArrowheads="1"/>
          </p:cNvSpPr>
          <p:nvPr/>
        </p:nvSpPr>
        <p:spPr bwMode="auto">
          <a:xfrm>
            <a:off x="3053918" y="13518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29" name="Text Box 17"/>
          <p:cNvSpPr txBox="1">
            <a:spLocks noChangeArrowheads="1"/>
          </p:cNvSpPr>
          <p:nvPr/>
        </p:nvSpPr>
        <p:spPr bwMode="auto">
          <a:xfrm>
            <a:off x="2331604" y="272329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30" name="Freeform 18"/>
          <p:cNvSpPr>
            <a:spLocks/>
          </p:cNvSpPr>
          <p:nvPr/>
        </p:nvSpPr>
        <p:spPr bwMode="auto">
          <a:xfrm>
            <a:off x="1745818" y="450129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1" name="Text Box 19"/>
          <p:cNvSpPr txBox="1">
            <a:spLocks noChangeArrowheads="1"/>
          </p:cNvSpPr>
          <p:nvPr/>
        </p:nvSpPr>
        <p:spPr bwMode="auto">
          <a:xfrm>
            <a:off x="1756929" y="631104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2" name="Line 20"/>
          <p:cNvSpPr>
            <a:spLocks noChangeShapeType="1"/>
          </p:cNvSpPr>
          <p:nvPr/>
        </p:nvSpPr>
        <p:spPr bwMode="auto">
          <a:xfrm>
            <a:off x="2980892" y="5023716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3" name="Text Box 21"/>
          <p:cNvSpPr txBox="1">
            <a:spLocks noChangeArrowheads="1"/>
          </p:cNvSpPr>
          <p:nvPr/>
        </p:nvSpPr>
        <p:spPr bwMode="auto">
          <a:xfrm>
            <a:off x="3053918" y="50475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4" name="Text Box 22"/>
          <p:cNvSpPr txBox="1">
            <a:spLocks noChangeArrowheads="1"/>
          </p:cNvSpPr>
          <p:nvPr/>
        </p:nvSpPr>
        <p:spPr bwMode="auto">
          <a:xfrm>
            <a:off x="2333193" y="54555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35" name="Freeform 23"/>
          <p:cNvSpPr>
            <a:spLocks/>
          </p:cNvSpPr>
          <p:nvPr/>
        </p:nvSpPr>
        <p:spPr bwMode="auto">
          <a:xfrm>
            <a:off x="1745818" y="5706341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6" name="Text Box 24"/>
          <p:cNvSpPr txBox="1">
            <a:spLocks noChangeArrowheads="1"/>
          </p:cNvSpPr>
          <p:nvPr/>
        </p:nvSpPr>
        <p:spPr bwMode="auto">
          <a:xfrm>
            <a:off x="1756929" y="5887316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7" name="Line 25"/>
          <p:cNvSpPr>
            <a:spLocks noChangeShapeType="1"/>
          </p:cNvSpPr>
          <p:nvPr/>
        </p:nvSpPr>
        <p:spPr bwMode="auto">
          <a:xfrm>
            <a:off x="3628593" y="250276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8" name="Text Box 26"/>
          <p:cNvSpPr txBox="1">
            <a:spLocks noChangeArrowheads="1"/>
          </p:cNvSpPr>
          <p:nvPr/>
        </p:nvSpPr>
        <p:spPr bwMode="auto">
          <a:xfrm>
            <a:off x="3773055" y="216621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39" name="Text Box 27"/>
          <p:cNvSpPr txBox="1">
            <a:spLocks noChangeArrowheads="1"/>
          </p:cNvSpPr>
          <p:nvPr/>
        </p:nvSpPr>
        <p:spPr bwMode="auto">
          <a:xfrm>
            <a:off x="4420754" y="22725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832540" name="Line 28"/>
          <p:cNvSpPr>
            <a:spLocks noChangeShapeType="1"/>
          </p:cNvSpPr>
          <p:nvPr/>
        </p:nvSpPr>
        <p:spPr bwMode="auto">
          <a:xfrm>
            <a:off x="3628593" y="4160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1" name="Text Box 29"/>
          <p:cNvSpPr txBox="1">
            <a:spLocks noChangeArrowheads="1"/>
          </p:cNvSpPr>
          <p:nvPr/>
        </p:nvSpPr>
        <p:spPr bwMode="auto">
          <a:xfrm>
            <a:off x="3773055" y="3823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2" name="Text Box 30"/>
          <p:cNvSpPr txBox="1">
            <a:spLocks noChangeArrowheads="1"/>
          </p:cNvSpPr>
          <p:nvPr/>
        </p:nvSpPr>
        <p:spPr bwMode="auto">
          <a:xfrm>
            <a:off x="4420754" y="37854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628593" y="53585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3773055" y="199304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45" name="Text Box 33"/>
          <p:cNvSpPr txBox="1">
            <a:spLocks noChangeArrowheads="1"/>
          </p:cNvSpPr>
          <p:nvPr/>
        </p:nvSpPr>
        <p:spPr bwMode="auto">
          <a:xfrm>
            <a:off x="4420754" y="1262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832546" name="Line 34"/>
          <p:cNvSpPr>
            <a:spLocks noChangeShapeType="1"/>
          </p:cNvSpPr>
          <p:nvPr/>
        </p:nvSpPr>
        <p:spPr bwMode="auto">
          <a:xfrm>
            <a:off x="3628593" y="6319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7" name="Text Box 35"/>
          <p:cNvSpPr txBox="1">
            <a:spLocks noChangeArrowheads="1"/>
          </p:cNvSpPr>
          <p:nvPr/>
        </p:nvSpPr>
        <p:spPr bwMode="auto">
          <a:xfrm>
            <a:off x="3773055" y="5982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8" name="Text Box 36"/>
          <p:cNvSpPr txBox="1">
            <a:spLocks noChangeArrowheads="1"/>
          </p:cNvSpPr>
          <p:nvPr/>
        </p:nvSpPr>
        <p:spPr bwMode="auto">
          <a:xfrm>
            <a:off x="4420754" y="608892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832549" name="Text Box 37"/>
          <p:cNvSpPr txBox="1">
            <a:spLocks noChangeArrowheads="1"/>
          </p:cNvSpPr>
          <p:nvPr/>
        </p:nvSpPr>
        <p:spPr bwMode="auto">
          <a:xfrm>
            <a:off x="4420754" y="12645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0" name="Line 38"/>
          <p:cNvSpPr>
            <a:spLocks noChangeShapeType="1"/>
          </p:cNvSpPr>
          <p:nvPr/>
        </p:nvSpPr>
        <p:spPr bwMode="auto">
          <a:xfrm>
            <a:off x="3628592" y="1783629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1" name="Text Box 39"/>
          <p:cNvSpPr txBox="1">
            <a:spLocks noChangeArrowheads="1"/>
          </p:cNvSpPr>
          <p:nvPr/>
        </p:nvSpPr>
        <p:spPr bwMode="auto">
          <a:xfrm>
            <a:off x="3844493" y="1494704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2" name="Line 40"/>
          <p:cNvSpPr>
            <a:spLocks noChangeShapeType="1"/>
          </p:cNvSpPr>
          <p:nvPr/>
        </p:nvSpPr>
        <p:spPr bwMode="auto">
          <a:xfrm>
            <a:off x="3628592" y="490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3" name="Text Box 41"/>
          <p:cNvSpPr txBox="1">
            <a:spLocks noChangeArrowheads="1"/>
          </p:cNvSpPr>
          <p:nvPr/>
        </p:nvSpPr>
        <p:spPr bwMode="auto">
          <a:xfrm>
            <a:off x="3844493" y="461572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4" name="Text Box 42"/>
          <p:cNvSpPr txBox="1">
            <a:spLocks noChangeArrowheads="1"/>
          </p:cNvSpPr>
          <p:nvPr/>
        </p:nvSpPr>
        <p:spPr bwMode="auto">
          <a:xfrm>
            <a:off x="4420754" y="48649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5" name="Line 43"/>
          <p:cNvSpPr>
            <a:spLocks noChangeShapeType="1"/>
          </p:cNvSpPr>
          <p:nvPr/>
        </p:nvSpPr>
        <p:spPr bwMode="auto">
          <a:xfrm>
            <a:off x="3628592" y="13042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6" name="Text Box 44"/>
          <p:cNvSpPr txBox="1">
            <a:spLocks noChangeArrowheads="1"/>
          </p:cNvSpPr>
          <p:nvPr/>
        </p:nvSpPr>
        <p:spPr bwMode="auto">
          <a:xfrm>
            <a:off x="3844493" y="10152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7" name="Line 45"/>
          <p:cNvSpPr>
            <a:spLocks noChangeShapeType="1"/>
          </p:cNvSpPr>
          <p:nvPr/>
        </p:nvSpPr>
        <p:spPr bwMode="auto">
          <a:xfrm>
            <a:off x="3628592" y="54571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8" name="Text Box 46"/>
          <p:cNvSpPr txBox="1">
            <a:spLocks noChangeArrowheads="1"/>
          </p:cNvSpPr>
          <p:nvPr/>
        </p:nvSpPr>
        <p:spPr bwMode="auto">
          <a:xfrm>
            <a:off x="3844493" y="51681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9" name="Text Box 47"/>
          <p:cNvSpPr txBox="1">
            <a:spLocks noChangeArrowheads="1"/>
          </p:cNvSpPr>
          <p:nvPr/>
        </p:nvSpPr>
        <p:spPr bwMode="auto">
          <a:xfrm>
            <a:off x="-13134" y="68964"/>
            <a:ext cx="1731964" cy="2271391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S′∷=E  </a:t>
            </a: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①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aA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② 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bB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③ A∷=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cA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④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⑤ B∷=</a:t>
            </a:r>
            <a:r>
              <a:rPr lang="en-US" altLang="zh-CN" b="1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cB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⑥ B∷=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/>
          </p:nvPr>
        </p:nvGraphicFramePr>
        <p:xfrm>
          <a:off x="6088206" y="494295"/>
          <a:ext cx="5684696" cy="578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024">
                  <a:extLst>
                    <a:ext uri="{9D8B030D-6E8A-4147-A177-3AD203B41FA5}">
                      <a16:colId xmlns:a16="http://schemas.microsoft.com/office/drawing/2014/main" val="73082377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40941339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425132956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55141828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74016084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91829535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185342863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5525153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56565050"/>
                    </a:ext>
                  </a:extLst>
                </a:gridCol>
              </a:tblGrid>
              <a:tr h="41309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状态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       ACTION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GOTO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83952"/>
                  </a:ext>
                </a:extLst>
              </a:tr>
              <a:tr h="4130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#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73040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782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32829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75311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9088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00553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02010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55684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0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976115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348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17287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29672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045922" y="3733793"/>
            <a:ext cx="576926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ct val="0"/>
              </a:spcAft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对于每个项目集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i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中有形如Ａ∷＝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β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</a:rPr>
              <a:t>·Xβ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项目，且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,X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）＝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j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</a:p>
          <a:p>
            <a:pPr>
              <a:spcAft>
                <a:spcPct val="0"/>
              </a:spcAft>
            </a:pPr>
            <a:r>
              <a:rPr kumimoji="1" lang="zh-CN" altLang="en-US" b="1" dirty="0">
                <a:latin typeface="Times New Roman" panose="02020603050405020304" pitchFamily="18" charset="0"/>
              </a:rPr>
              <a:t>  若</a:t>
            </a:r>
            <a:r>
              <a:rPr kumimoji="1" lang="en-US" altLang="zh-CN" b="1" dirty="0">
                <a:latin typeface="Times New Roman" panose="02020603050405020304" pitchFamily="18" charset="0"/>
              </a:rPr>
              <a:t>X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＝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T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，则置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ACTION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［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i,a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］＝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S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j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若</a:t>
            </a:r>
            <a:r>
              <a:rPr kumimoji="1" lang="en-US" altLang="zh-CN" b="1" dirty="0">
                <a:latin typeface="Times New Roman" panose="02020603050405020304" pitchFamily="18" charset="0"/>
              </a:rPr>
              <a:t>X∈V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N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，则置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GOTO[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i,X</a:t>
            </a:r>
            <a:r>
              <a:rPr kumimoji="1" lang="en-US" altLang="zh-CN" b="1" dirty="0">
                <a:latin typeface="Times New Roman" panose="02020603050405020304" pitchFamily="18" charset="0"/>
              </a:rPr>
              <a:t>]=j</a:t>
            </a:r>
          </a:p>
          <a:p>
            <a:pPr>
              <a:spcAft>
                <a:spcPct val="0"/>
              </a:spcAft>
            </a:pP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如： </a:t>
            </a: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中有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E∷=·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aA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（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a)=I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T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</a:t>
            </a:r>
          </a:p>
          <a:p>
            <a:pPr>
              <a:spcAft>
                <a:spcPct val="0"/>
              </a:spcAft>
            </a:pPr>
            <a:r>
              <a:rPr kumimoji="1" lang="en-US" altLang="zh-CN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所以置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ACTION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［</a:t>
            </a:r>
            <a:r>
              <a:rPr kumimoji="1" lang="en-US" altLang="zh-CN" b="1" dirty="0">
                <a:latin typeface="Times New Roman" panose="02020603050405020304" pitchFamily="18" charset="0"/>
              </a:rPr>
              <a:t>0,a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］＝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S</a:t>
            </a:r>
            <a:r>
              <a:rPr kumimoji="1" lang="en-US" altLang="zh-CN" b="1" baseline="-25000" dirty="0" smtClean="0">
                <a:latin typeface="Times New Roman" panose="02020603050405020304" pitchFamily="18" charset="0"/>
              </a:rPr>
              <a:t>2</a:t>
            </a:r>
            <a:endParaRPr kumimoji="1" lang="zh-CN" altLang="en-US" b="1" dirty="0"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中有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E∷=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a·A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,A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）＝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6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N</a:t>
            </a: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</a:pPr>
            <a:r>
              <a:rPr kumimoji="1" lang="en-US" altLang="zh-CN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所以置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GOTO[2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</a:t>
            </a:r>
            <a:r>
              <a:rPr kumimoji="1" lang="en-US" altLang="zh-CN" b="1" dirty="0" smtClean="0">
                <a:latin typeface="Times New Roman" panose="02020603050405020304" pitchFamily="18" charset="0"/>
              </a:rPr>
              <a:t>]=6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Text Box 2"/>
          <p:cNvSpPr txBox="1">
            <a:spLocks noChangeArrowheads="1"/>
          </p:cNvSpPr>
          <p:nvPr/>
        </p:nvSpPr>
        <p:spPr bwMode="auto">
          <a:xfrm>
            <a:off x="172604" y="2791691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832515" name="Group 3"/>
          <p:cNvGrpSpPr>
            <a:grpSpLocks/>
          </p:cNvGrpSpPr>
          <p:nvPr/>
        </p:nvGrpSpPr>
        <p:grpSpPr bwMode="auto">
          <a:xfrm>
            <a:off x="1468005" y="3007592"/>
            <a:ext cx="792163" cy="360363"/>
            <a:chOff x="1156" y="1888"/>
            <a:chExt cx="499" cy="227"/>
          </a:xfrm>
        </p:grpSpPr>
        <p:sp>
          <p:nvSpPr>
            <p:cNvPr id="8325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25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832518" name="Text Box 6"/>
          <p:cNvSpPr txBox="1">
            <a:spLocks noChangeArrowheads="1"/>
          </p:cNvSpPr>
          <p:nvPr/>
        </p:nvSpPr>
        <p:spPr bwMode="auto">
          <a:xfrm>
            <a:off x="2331604" y="3064741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832519" name="Line 7"/>
          <p:cNvSpPr>
            <a:spLocks noChangeShapeType="1"/>
          </p:cNvSpPr>
          <p:nvPr/>
        </p:nvSpPr>
        <p:spPr bwMode="auto">
          <a:xfrm flipV="1">
            <a:off x="1180667" y="250276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0" name="Line 8"/>
          <p:cNvSpPr>
            <a:spLocks noChangeShapeType="1"/>
          </p:cNvSpPr>
          <p:nvPr/>
        </p:nvSpPr>
        <p:spPr bwMode="auto">
          <a:xfrm>
            <a:off x="1180667" y="250276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1612468" y="2143991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22" name="Text Box 10"/>
          <p:cNvSpPr txBox="1">
            <a:spLocks noChangeArrowheads="1"/>
          </p:cNvSpPr>
          <p:nvPr/>
        </p:nvSpPr>
        <p:spPr bwMode="auto">
          <a:xfrm>
            <a:off x="2331604" y="1710604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23" name="Line 11"/>
          <p:cNvSpPr>
            <a:spLocks noChangeShapeType="1"/>
          </p:cNvSpPr>
          <p:nvPr/>
        </p:nvSpPr>
        <p:spPr bwMode="auto">
          <a:xfrm flipV="1">
            <a:off x="1180667" y="387119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4" name="Line 12"/>
          <p:cNvSpPr>
            <a:spLocks noChangeShapeType="1"/>
          </p:cNvSpPr>
          <p:nvPr/>
        </p:nvSpPr>
        <p:spPr bwMode="auto">
          <a:xfrm>
            <a:off x="1180667" y="416011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5" name="Text Box 13"/>
          <p:cNvSpPr txBox="1">
            <a:spLocks noChangeArrowheads="1"/>
          </p:cNvSpPr>
          <p:nvPr/>
        </p:nvSpPr>
        <p:spPr bwMode="auto">
          <a:xfrm>
            <a:off x="1612468" y="41601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26" name="Text Box 14"/>
          <p:cNvSpPr txBox="1">
            <a:spLocks noChangeArrowheads="1"/>
          </p:cNvSpPr>
          <p:nvPr/>
        </p:nvSpPr>
        <p:spPr bwMode="auto">
          <a:xfrm>
            <a:off x="2333193" y="39442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27" name="Line 15"/>
          <p:cNvSpPr>
            <a:spLocks noChangeShapeType="1"/>
          </p:cNvSpPr>
          <p:nvPr/>
        </p:nvSpPr>
        <p:spPr bwMode="auto">
          <a:xfrm flipV="1">
            <a:off x="2982479" y="135183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28" name="Text Box 16"/>
          <p:cNvSpPr txBox="1">
            <a:spLocks noChangeArrowheads="1"/>
          </p:cNvSpPr>
          <p:nvPr/>
        </p:nvSpPr>
        <p:spPr bwMode="auto">
          <a:xfrm>
            <a:off x="3053918" y="13518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29" name="Text Box 17"/>
          <p:cNvSpPr txBox="1">
            <a:spLocks noChangeArrowheads="1"/>
          </p:cNvSpPr>
          <p:nvPr/>
        </p:nvSpPr>
        <p:spPr bwMode="auto">
          <a:xfrm>
            <a:off x="2331604" y="272329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30" name="Freeform 18"/>
          <p:cNvSpPr>
            <a:spLocks/>
          </p:cNvSpPr>
          <p:nvPr/>
        </p:nvSpPr>
        <p:spPr bwMode="auto">
          <a:xfrm>
            <a:off x="1745818" y="450129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1" name="Text Box 19"/>
          <p:cNvSpPr txBox="1">
            <a:spLocks noChangeArrowheads="1"/>
          </p:cNvSpPr>
          <p:nvPr/>
        </p:nvSpPr>
        <p:spPr bwMode="auto">
          <a:xfrm>
            <a:off x="1756929" y="631104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2" name="Line 20"/>
          <p:cNvSpPr>
            <a:spLocks noChangeShapeType="1"/>
          </p:cNvSpPr>
          <p:nvPr/>
        </p:nvSpPr>
        <p:spPr bwMode="auto">
          <a:xfrm>
            <a:off x="2980892" y="5023716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3" name="Text Box 21"/>
          <p:cNvSpPr txBox="1">
            <a:spLocks noChangeArrowheads="1"/>
          </p:cNvSpPr>
          <p:nvPr/>
        </p:nvSpPr>
        <p:spPr bwMode="auto">
          <a:xfrm>
            <a:off x="3053918" y="50475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4" name="Text Box 22"/>
          <p:cNvSpPr txBox="1">
            <a:spLocks noChangeArrowheads="1"/>
          </p:cNvSpPr>
          <p:nvPr/>
        </p:nvSpPr>
        <p:spPr bwMode="auto">
          <a:xfrm>
            <a:off x="2333193" y="54555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35" name="Freeform 23"/>
          <p:cNvSpPr>
            <a:spLocks/>
          </p:cNvSpPr>
          <p:nvPr/>
        </p:nvSpPr>
        <p:spPr bwMode="auto">
          <a:xfrm>
            <a:off x="1745818" y="5706341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6" name="Text Box 24"/>
          <p:cNvSpPr txBox="1">
            <a:spLocks noChangeArrowheads="1"/>
          </p:cNvSpPr>
          <p:nvPr/>
        </p:nvSpPr>
        <p:spPr bwMode="auto">
          <a:xfrm>
            <a:off x="1756929" y="5887316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7" name="Line 25"/>
          <p:cNvSpPr>
            <a:spLocks noChangeShapeType="1"/>
          </p:cNvSpPr>
          <p:nvPr/>
        </p:nvSpPr>
        <p:spPr bwMode="auto">
          <a:xfrm>
            <a:off x="3628593" y="250276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8" name="Text Box 26"/>
          <p:cNvSpPr txBox="1">
            <a:spLocks noChangeArrowheads="1"/>
          </p:cNvSpPr>
          <p:nvPr/>
        </p:nvSpPr>
        <p:spPr bwMode="auto">
          <a:xfrm>
            <a:off x="3773055" y="216621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39" name="Text Box 27"/>
          <p:cNvSpPr txBox="1">
            <a:spLocks noChangeArrowheads="1"/>
          </p:cNvSpPr>
          <p:nvPr/>
        </p:nvSpPr>
        <p:spPr bwMode="auto">
          <a:xfrm>
            <a:off x="4420754" y="22725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832540" name="Line 28"/>
          <p:cNvSpPr>
            <a:spLocks noChangeShapeType="1"/>
          </p:cNvSpPr>
          <p:nvPr/>
        </p:nvSpPr>
        <p:spPr bwMode="auto">
          <a:xfrm>
            <a:off x="3628593" y="4160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1" name="Text Box 29"/>
          <p:cNvSpPr txBox="1">
            <a:spLocks noChangeArrowheads="1"/>
          </p:cNvSpPr>
          <p:nvPr/>
        </p:nvSpPr>
        <p:spPr bwMode="auto">
          <a:xfrm>
            <a:off x="3773055" y="3823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2" name="Text Box 30"/>
          <p:cNvSpPr txBox="1">
            <a:spLocks noChangeArrowheads="1"/>
          </p:cNvSpPr>
          <p:nvPr/>
        </p:nvSpPr>
        <p:spPr bwMode="auto">
          <a:xfrm>
            <a:off x="4420754" y="37854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628593" y="53585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3773055" y="199304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45" name="Text Box 33"/>
          <p:cNvSpPr txBox="1">
            <a:spLocks noChangeArrowheads="1"/>
          </p:cNvSpPr>
          <p:nvPr/>
        </p:nvSpPr>
        <p:spPr bwMode="auto">
          <a:xfrm>
            <a:off x="4420754" y="1262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832546" name="Line 34"/>
          <p:cNvSpPr>
            <a:spLocks noChangeShapeType="1"/>
          </p:cNvSpPr>
          <p:nvPr/>
        </p:nvSpPr>
        <p:spPr bwMode="auto">
          <a:xfrm>
            <a:off x="3628593" y="6319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7" name="Text Box 35"/>
          <p:cNvSpPr txBox="1">
            <a:spLocks noChangeArrowheads="1"/>
          </p:cNvSpPr>
          <p:nvPr/>
        </p:nvSpPr>
        <p:spPr bwMode="auto">
          <a:xfrm>
            <a:off x="3773055" y="5982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8" name="Text Box 36"/>
          <p:cNvSpPr txBox="1">
            <a:spLocks noChangeArrowheads="1"/>
          </p:cNvSpPr>
          <p:nvPr/>
        </p:nvSpPr>
        <p:spPr bwMode="auto">
          <a:xfrm>
            <a:off x="4420754" y="608892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832549" name="Text Box 37"/>
          <p:cNvSpPr txBox="1">
            <a:spLocks noChangeArrowheads="1"/>
          </p:cNvSpPr>
          <p:nvPr/>
        </p:nvSpPr>
        <p:spPr bwMode="auto">
          <a:xfrm>
            <a:off x="4420754" y="12645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0" name="Line 38"/>
          <p:cNvSpPr>
            <a:spLocks noChangeShapeType="1"/>
          </p:cNvSpPr>
          <p:nvPr/>
        </p:nvSpPr>
        <p:spPr bwMode="auto">
          <a:xfrm>
            <a:off x="3628592" y="1783629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1" name="Text Box 39"/>
          <p:cNvSpPr txBox="1">
            <a:spLocks noChangeArrowheads="1"/>
          </p:cNvSpPr>
          <p:nvPr/>
        </p:nvSpPr>
        <p:spPr bwMode="auto">
          <a:xfrm>
            <a:off x="3844493" y="1494704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2" name="Line 40"/>
          <p:cNvSpPr>
            <a:spLocks noChangeShapeType="1"/>
          </p:cNvSpPr>
          <p:nvPr/>
        </p:nvSpPr>
        <p:spPr bwMode="auto">
          <a:xfrm>
            <a:off x="3628592" y="490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3" name="Text Box 41"/>
          <p:cNvSpPr txBox="1">
            <a:spLocks noChangeArrowheads="1"/>
          </p:cNvSpPr>
          <p:nvPr/>
        </p:nvSpPr>
        <p:spPr bwMode="auto">
          <a:xfrm>
            <a:off x="3844493" y="461572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4" name="Text Box 42"/>
          <p:cNvSpPr txBox="1">
            <a:spLocks noChangeArrowheads="1"/>
          </p:cNvSpPr>
          <p:nvPr/>
        </p:nvSpPr>
        <p:spPr bwMode="auto">
          <a:xfrm>
            <a:off x="4420754" y="48649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5" name="Line 43"/>
          <p:cNvSpPr>
            <a:spLocks noChangeShapeType="1"/>
          </p:cNvSpPr>
          <p:nvPr/>
        </p:nvSpPr>
        <p:spPr bwMode="auto">
          <a:xfrm>
            <a:off x="3628592" y="13042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6" name="Text Box 44"/>
          <p:cNvSpPr txBox="1">
            <a:spLocks noChangeArrowheads="1"/>
          </p:cNvSpPr>
          <p:nvPr/>
        </p:nvSpPr>
        <p:spPr bwMode="auto">
          <a:xfrm>
            <a:off x="3844493" y="10152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7" name="Line 45"/>
          <p:cNvSpPr>
            <a:spLocks noChangeShapeType="1"/>
          </p:cNvSpPr>
          <p:nvPr/>
        </p:nvSpPr>
        <p:spPr bwMode="auto">
          <a:xfrm>
            <a:off x="3628592" y="54571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8" name="Text Box 46"/>
          <p:cNvSpPr txBox="1">
            <a:spLocks noChangeArrowheads="1"/>
          </p:cNvSpPr>
          <p:nvPr/>
        </p:nvSpPr>
        <p:spPr bwMode="auto">
          <a:xfrm>
            <a:off x="3844493" y="51681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9" name="Text Box 47"/>
          <p:cNvSpPr txBox="1">
            <a:spLocks noChangeArrowheads="1"/>
          </p:cNvSpPr>
          <p:nvPr/>
        </p:nvSpPr>
        <p:spPr bwMode="auto">
          <a:xfrm>
            <a:off x="-13134" y="68964"/>
            <a:ext cx="1731964" cy="2271391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S′∷=E  </a:t>
            </a: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①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aA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② 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bB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③ A∷=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cA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④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⑤ B∷=</a:t>
            </a:r>
            <a:r>
              <a:rPr lang="en-US" altLang="zh-CN" b="1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cB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⑥ B∷=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88638"/>
              </p:ext>
            </p:extLst>
          </p:nvPr>
        </p:nvGraphicFramePr>
        <p:xfrm>
          <a:off x="6088206" y="494295"/>
          <a:ext cx="5684696" cy="578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024">
                  <a:extLst>
                    <a:ext uri="{9D8B030D-6E8A-4147-A177-3AD203B41FA5}">
                      <a16:colId xmlns:a16="http://schemas.microsoft.com/office/drawing/2014/main" val="73082377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40941339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425132956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55141828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74016084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91829535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185342863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5525153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56565050"/>
                    </a:ext>
                  </a:extLst>
                </a:gridCol>
              </a:tblGrid>
              <a:tr h="41309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状态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       ACTION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GOTO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83952"/>
                  </a:ext>
                </a:extLst>
              </a:tr>
              <a:tr h="4130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#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73040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782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acc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32829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75311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9088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00553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02010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55684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0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976115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348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17287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29672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222566" y="1069968"/>
            <a:ext cx="576926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kumimoji="1"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</a:rPr>
              <a:t>若归约项目Ａ∷＝</a:t>
            </a:r>
            <a:r>
              <a:rPr lang="en-US" altLang="zh-CN" b="1" dirty="0">
                <a:latin typeface="Times New Roman" panose="02020603050405020304" pitchFamily="18" charset="0"/>
              </a:rPr>
              <a:t>β·</a:t>
            </a:r>
            <a:r>
              <a:rPr lang="zh-CN" altLang="en-US" b="1" dirty="0">
                <a:latin typeface="Times New Roman" panose="02020603050405020304" pitchFamily="18" charset="0"/>
              </a:rPr>
              <a:t>属于Ｉ</a:t>
            </a:r>
            <a:r>
              <a:rPr lang="en-US" altLang="zh-CN" b="1" baseline="-25000" dirty="0" err="1">
                <a:latin typeface="Times New Roman" panose="02020603050405020304" pitchFamily="18" charset="0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</a:rPr>
              <a:t>，设Ａ∷＝</a:t>
            </a:r>
            <a:r>
              <a:rPr lang="en-US" altLang="zh-CN" b="1" dirty="0">
                <a:latin typeface="Times New Roman" panose="02020603050405020304" pitchFamily="18" charset="0"/>
              </a:rPr>
              <a:t>β</a:t>
            </a:r>
            <a:r>
              <a:rPr lang="zh-CN" altLang="en-US" b="1" dirty="0">
                <a:latin typeface="Times New Roman" panose="02020603050405020304" pitchFamily="18" charset="0"/>
              </a:rPr>
              <a:t>是文法第</a:t>
            </a:r>
            <a:r>
              <a:rPr lang="en-US" altLang="zh-CN" b="1" dirty="0">
                <a:latin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</a:rPr>
              <a:t>个规则，则对任意终结符</a:t>
            </a:r>
            <a:r>
              <a:rPr lang="en-US" altLang="zh-CN" b="1" dirty="0">
                <a:latin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</a:rPr>
              <a:t>和句子右界符</a:t>
            </a:r>
            <a:r>
              <a:rPr lang="en-US" altLang="zh-CN" b="1" dirty="0">
                <a:latin typeface="Times New Roman" panose="02020603050405020304" pitchFamily="18" charset="0"/>
              </a:rPr>
              <a:t>#</a:t>
            </a:r>
            <a:r>
              <a:rPr lang="zh-CN" altLang="en-US" b="1" dirty="0">
                <a:latin typeface="Times New Roman" panose="02020603050405020304" pitchFamily="18" charset="0"/>
              </a:rPr>
              <a:t>，均置</a:t>
            </a:r>
            <a:r>
              <a:rPr lang="en-US" altLang="zh-CN" b="1" dirty="0">
                <a:latin typeface="Times New Roman" panose="02020603050405020304" pitchFamily="18" charset="0"/>
              </a:rPr>
              <a:t>ACTION</a:t>
            </a:r>
            <a:r>
              <a:rPr lang="zh-CN" altLang="en-US" b="1" dirty="0">
                <a:latin typeface="Times New Roman" panose="02020603050405020304" pitchFamily="18" charset="0"/>
              </a:rPr>
              <a:t>［</a:t>
            </a:r>
            <a:r>
              <a:rPr lang="en-US" altLang="zh-CN" b="1" dirty="0" err="1">
                <a:latin typeface="Times New Roman" panose="02020603050405020304" pitchFamily="18" charset="0"/>
              </a:rPr>
              <a:t>i,a</a:t>
            </a:r>
            <a:r>
              <a:rPr lang="zh-CN" altLang="en-US" b="1" dirty="0">
                <a:latin typeface="Times New Roman" panose="02020603050405020304" pitchFamily="18" charset="0"/>
              </a:rPr>
              <a:t>或</a:t>
            </a:r>
            <a:r>
              <a:rPr lang="en-US" altLang="zh-CN" b="1" dirty="0">
                <a:latin typeface="Times New Roman" panose="02020603050405020304" pitchFamily="18" charset="0"/>
              </a:rPr>
              <a:t>#</a:t>
            </a:r>
            <a:r>
              <a:rPr lang="zh-CN" altLang="en-US" b="1" dirty="0">
                <a:latin typeface="Times New Roman" panose="02020603050405020304" pitchFamily="18" charset="0"/>
              </a:rPr>
              <a:t>］＝</a:t>
            </a:r>
            <a:r>
              <a:rPr lang="en-US" altLang="zh-CN" b="1" dirty="0" err="1">
                <a:latin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</a:rPr>
              <a:t>，表示按文法第</a:t>
            </a:r>
            <a:r>
              <a:rPr lang="en-US" altLang="zh-CN" b="1" dirty="0">
                <a:latin typeface="Times New Roman" panose="02020603050405020304" pitchFamily="18" charset="0"/>
              </a:rPr>
              <a:t>j</a:t>
            </a:r>
            <a:r>
              <a:rPr lang="zh-CN" altLang="en-US" b="1" dirty="0">
                <a:latin typeface="Times New Roman" panose="02020603050405020304" pitchFamily="18" charset="0"/>
              </a:rPr>
              <a:t>条规则将符号栈顶符号串</a:t>
            </a:r>
            <a:r>
              <a:rPr lang="en-US" altLang="zh-CN" b="1" dirty="0">
                <a:latin typeface="Times New Roman" panose="02020603050405020304" pitchFamily="18" charset="0"/>
              </a:rPr>
              <a:t>β</a:t>
            </a:r>
            <a:r>
              <a:rPr lang="zh-CN" altLang="en-US" b="1" dirty="0">
                <a:latin typeface="Times New Roman" panose="02020603050405020304" pitchFamily="18" charset="0"/>
              </a:rPr>
              <a:t>归约为Ａ。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如：</a:t>
            </a:r>
          </a:p>
          <a:p>
            <a:pPr>
              <a:buClr>
                <a:srgbClr val="FF0066"/>
              </a:buClr>
              <a:buSzPct val="130000"/>
            </a:pPr>
            <a:r>
              <a:rPr lang="zh-CN" altLang="en-US" b="1" dirty="0"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b="1" dirty="0">
                <a:latin typeface="Times New Roman" panose="02020603050405020304" pitchFamily="18" charset="0"/>
              </a:rPr>
              <a:t>有项目</a:t>
            </a:r>
            <a:r>
              <a:rPr lang="en-US" altLang="zh-CN" b="1" dirty="0">
                <a:latin typeface="Times New Roman" panose="02020603050405020304" pitchFamily="18" charset="0"/>
              </a:rPr>
              <a:t>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· ,</a:t>
            </a:r>
            <a:r>
              <a:rPr lang="zh-CN" altLang="en-US" b="1" dirty="0">
                <a:latin typeface="Times New Roman" panose="02020603050405020304" pitchFamily="18" charset="0"/>
              </a:rPr>
              <a:t>其规则</a:t>
            </a:r>
            <a:r>
              <a:rPr lang="en-US" altLang="zh-CN" b="1" dirty="0">
                <a:latin typeface="Times New Roman" panose="02020603050405020304" pitchFamily="18" charset="0"/>
              </a:rPr>
              <a:t>E∷=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</a:rPr>
              <a:t>是文法的第一个规则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   所以置</a:t>
            </a:r>
            <a:r>
              <a:rPr lang="en-US" altLang="zh-CN" b="1" dirty="0">
                <a:latin typeface="Times New Roman" panose="02020603050405020304" pitchFamily="18" charset="0"/>
              </a:rPr>
              <a:t>ACTION[6,a]=ACTION[6,b]=ACTION[6,c]=ACTION[6,d</a:t>
            </a:r>
            <a:r>
              <a:rPr lang="en-US" altLang="zh-CN" b="1" dirty="0" smtClean="0">
                <a:latin typeface="Times New Roman" panose="02020603050405020304" pitchFamily="18" charset="0"/>
              </a:rPr>
              <a:t>] </a:t>
            </a:r>
            <a:r>
              <a:rPr lang="en-US" altLang="zh-CN" b="1" dirty="0">
                <a:latin typeface="Times New Roman" panose="02020603050405020304" pitchFamily="18" charset="0"/>
              </a:rPr>
              <a:t>=ACTION[6,#]=r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1 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6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Text Box 2"/>
          <p:cNvSpPr txBox="1">
            <a:spLocks noChangeArrowheads="1"/>
          </p:cNvSpPr>
          <p:nvPr/>
        </p:nvSpPr>
        <p:spPr bwMode="auto">
          <a:xfrm>
            <a:off x="172604" y="2791691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• E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 E 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→ • aA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 → • bB</a:t>
            </a:r>
          </a:p>
        </p:txBody>
      </p:sp>
      <p:grpSp>
        <p:nvGrpSpPr>
          <p:cNvPr id="832515" name="Group 3"/>
          <p:cNvGrpSpPr>
            <a:grpSpLocks/>
          </p:cNvGrpSpPr>
          <p:nvPr/>
        </p:nvGrpSpPr>
        <p:grpSpPr bwMode="auto">
          <a:xfrm>
            <a:off x="1468005" y="3007592"/>
            <a:ext cx="792163" cy="360363"/>
            <a:chOff x="1156" y="1888"/>
            <a:chExt cx="499" cy="227"/>
          </a:xfrm>
        </p:grpSpPr>
        <p:sp>
          <p:nvSpPr>
            <p:cNvPr id="83251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251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832518" name="Text Box 6"/>
          <p:cNvSpPr txBox="1">
            <a:spLocks noChangeArrowheads="1"/>
          </p:cNvSpPr>
          <p:nvPr/>
        </p:nvSpPr>
        <p:spPr bwMode="auto">
          <a:xfrm>
            <a:off x="2331604" y="3064741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S’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 •</a:t>
            </a:r>
          </a:p>
        </p:txBody>
      </p:sp>
      <p:sp>
        <p:nvSpPr>
          <p:cNvPr id="832519" name="Line 7"/>
          <p:cNvSpPr>
            <a:spLocks noChangeShapeType="1"/>
          </p:cNvSpPr>
          <p:nvPr/>
        </p:nvSpPr>
        <p:spPr bwMode="auto">
          <a:xfrm flipV="1">
            <a:off x="1180667" y="250276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0" name="Line 8"/>
          <p:cNvSpPr>
            <a:spLocks noChangeShapeType="1"/>
          </p:cNvSpPr>
          <p:nvPr/>
        </p:nvSpPr>
        <p:spPr bwMode="auto">
          <a:xfrm>
            <a:off x="1180667" y="250276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1612468" y="2143991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22" name="Text Box 10"/>
          <p:cNvSpPr txBox="1">
            <a:spLocks noChangeArrowheads="1"/>
          </p:cNvSpPr>
          <p:nvPr/>
        </p:nvSpPr>
        <p:spPr bwMode="auto">
          <a:xfrm>
            <a:off x="2331604" y="1710604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 • A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23" name="Line 11"/>
          <p:cNvSpPr>
            <a:spLocks noChangeShapeType="1"/>
          </p:cNvSpPr>
          <p:nvPr/>
        </p:nvSpPr>
        <p:spPr bwMode="auto">
          <a:xfrm flipV="1">
            <a:off x="1180667" y="387119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4" name="Line 12"/>
          <p:cNvSpPr>
            <a:spLocks noChangeShapeType="1"/>
          </p:cNvSpPr>
          <p:nvPr/>
        </p:nvSpPr>
        <p:spPr bwMode="auto">
          <a:xfrm>
            <a:off x="1180667" y="4160116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525" name="Text Box 13"/>
          <p:cNvSpPr txBox="1">
            <a:spLocks noChangeArrowheads="1"/>
          </p:cNvSpPr>
          <p:nvPr/>
        </p:nvSpPr>
        <p:spPr bwMode="auto">
          <a:xfrm>
            <a:off x="1612468" y="4160116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26" name="Text Box 14"/>
          <p:cNvSpPr txBox="1">
            <a:spLocks noChangeArrowheads="1"/>
          </p:cNvSpPr>
          <p:nvPr/>
        </p:nvSpPr>
        <p:spPr bwMode="auto">
          <a:xfrm>
            <a:off x="2333193" y="39442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27" name="Line 15"/>
          <p:cNvSpPr>
            <a:spLocks noChangeShapeType="1"/>
          </p:cNvSpPr>
          <p:nvPr/>
        </p:nvSpPr>
        <p:spPr bwMode="auto">
          <a:xfrm flipV="1">
            <a:off x="2982479" y="135183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28" name="Text Box 16"/>
          <p:cNvSpPr txBox="1">
            <a:spLocks noChangeArrowheads="1"/>
          </p:cNvSpPr>
          <p:nvPr/>
        </p:nvSpPr>
        <p:spPr bwMode="auto">
          <a:xfrm>
            <a:off x="3053918" y="13518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29" name="Text Box 17"/>
          <p:cNvSpPr txBox="1">
            <a:spLocks noChangeArrowheads="1"/>
          </p:cNvSpPr>
          <p:nvPr/>
        </p:nvSpPr>
        <p:spPr bwMode="auto">
          <a:xfrm>
            <a:off x="2331604" y="272329"/>
            <a:ext cx="1296988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c • 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cA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A→  • d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2530" name="Freeform 18"/>
          <p:cNvSpPr>
            <a:spLocks/>
          </p:cNvSpPr>
          <p:nvPr/>
        </p:nvSpPr>
        <p:spPr bwMode="auto">
          <a:xfrm>
            <a:off x="1745818" y="450129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1" name="Text Box 19"/>
          <p:cNvSpPr txBox="1">
            <a:spLocks noChangeArrowheads="1"/>
          </p:cNvSpPr>
          <p:nvPr/>
        </p:nvSpPr>
        <p:spPr bwMode="auto">
          <a:xfrm>
            <a:off x="1756929" y="631104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2" name="Line 20"/>
          <p:cNvSpPr>
            <a:spLocks noChangeShapeType="1"/>
          </p:cNvSpPr>
          <p:nvPr/>
        </p:nvSpPr>
        <p:spPr bwMode="auto">
          <a:xfrm>
            <a:off x="2980892" y="5023716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3" name="Text Box 21"/>
          <p:cNvSpPr txBox="1">
            <a:spLocks noChangeArrowheads="1"/>
          </p:cNvSpPr>
          <p:nvPr/>
        </p:nvSpPr>
        <p:spPr bwMode="auto">
          <a:xfrm>
            <a:off x="3053918" y="5047529"/>
            <a:ext cx="287337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4" name="Text Box 22"/>
          <p:cNvSpPr txBox="1">
            <a:spLocks noChangeArrowheads="1"/>
          </p:cNvSpPr>
          <p:nvPr/>
        </p:nvSpPr>
        <p:spPr bwMode="auto">
          <a:xfrm>
            <a:off x="2333193" y="5455516"/>
            <a:ext cx="1296987" cy="107950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 • 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cB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B→ • d</a:t>
            </a:r>
          </a:p>
        </p:txBody>
      </p:sp>
      <p:sp>
        <p:nvSpPr>
          <p:cNvPr id="832535" name="Freeform 23"/>
          <p:cNvSpPr>
            <a:spLocks/>
          </p:cNvSpPr>
          <p:nvPr/>
        </p:nvSpPr>
        <p:spPr bwMode="auto">
          <a:xfrm>
            <a:off x="1745818" y="5706341"/>
            <a:ext cx="587375" cy="369332"/>
          </a:xfrm>
          <a:custGeom>
            <a:avLst/>
            <a:gdLst>
              <a:gd name="T0" fmla="*/ 370 w 370"/>
              <a:gd name="T1" fmla="*/ 114 h 447"/>
              <a:gd name="T2" fmla="*/ 98 w 370"/>
              <a:gd name="T3" fmla="*/ 23 h 447"/>
              <a:gd name="T4" fmla="*/ 7 w 370"/>
              <a:gd name="T5" fmla="*/ 250 h 447"/>
              <a:gd name="T6" fmla="*/ 143 w 370"/>
              <a:gd name="T7" fmla="*/ 432 h 447"/>
              <a:gd name="T8" fmla="*/ 279 w 370"/>
              <a:gd name="T9" fmla="*/ 341 h 447"/>
              <a:gd name="T10" fmla="*/ 370 w 370"/>
              <a:gd name="T11" fmla="*/ 25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447">
                <a:moveTo>
                  <a:pt x="370" y="114"/>
                </a:moveTo>
                <a:cubicBezTo>
                  <a:pt x="264" y="57"/>
                  <a:pt x="159" y="0"/>
                  <a:pt x="98" y="23"/>
                </a:cubicBezTo>
                <a:cubicBezTo>
                  <a:pt x="37" y="46"/>
                  <a:pt x="0" y="182"/>
                  <a:pt x="7" y="250"/>
                </a:cubicBezTo>
                <a:cubicBezTo>
                  <a:pt x="14" y="318"/>
                  <a:pt x="98" y="417"/>
                  <a:pt x="143" y="432"/>
                </a:cubicBezTo>
                <a:cubicBezTo>
                  <a:pt x="188" y="447"/>
                  <a:pt x="241" y="371"/>
                  <a:pt x="279" y="341"/>
                </a:cubicBezTo>
                <a:cubicBezTo>
                  <a:pt x="317" y="311"/>
                  <a:pt x="343" y="280"/>
                  <a:pt x="370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6" name="Text Box 24"/>
          <p:cNvSpPr txBox="1">
            <a:spLocks noChangeArrowheads="1"/>
          </p:cNvSpPr>
          <p:nvPr/>
        </p:nvSpPr>
        <p:spPr bwMode="auto">
          <a:xfrm>
            <a:off x="1756929" y="5887316"/>
            <a:ext cx="2159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32537" name="Line 25"/>
          <p:cNvSpPr>
            <a:spLocks noChangeShapeType="1"/>
          </p:cNvSpPr>
          <p:nvPr/>
        </p:nvSpPr>
        <p:spPr bwMode="auto">
          <a:xfrm>
            <a:off x="3628593" y="250276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38" name="Text Box 26"/>
          <p:cNvSpPr txBox="1">
            <a:spLocks noChangeArrowheads="1"/>
          </p:cNvSpPr>
          <p:nvPr/>
        </p:nvSpPr>
        <p:spPr bwMode="auto">
          <a:xfrm>
            <a:off x="3773055" y="216621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39" name="Text Box 27"/>
          <p:cNvSpPr txBox="1">
            <a:spLocks noChangeArrowheads="1"/>
          </p:cNvSpPr>
          <p:nvPr/>
        </p:nvSpPr>
        <p:spPr bwMode="auto">
          <a:xfrm>
            <a:off x="4420754" y="22725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aA •</a:t>
            </a:r>
          </a:p>
        </p:txBody>
      </p:sp>
      <p:sp>
        <p:nvSpPr>
          <p:cNvPr id="832540" name="Line 28"/>
          <p:cNvSpPr>
            <a:spLocks noChangeShapeType="1"/>
          </p:cNvSpPr>
          <p:nvPr/>
        </p:nvSpPr>
        <p:spPr bwMode="auto">
          <a:xfrm>
            <a:off x="3628593" y="4160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1" name="Text Box 29"/>
          <p:cNvSpPr txBox="1">
            <a:spLocks noChangeArrowheads="1"/>
          </p:cNvSpPr>
          <p:nvPr/>
        </p:nvSpPr>
        <p:spPr bwMode="auto">
          <a:xfrm>
            <a:off x="3773055" y="3823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2" name="Text Box 30"/>
          <p:cNvSpPr txBox="1">
            <a:spLocks noChangeArrowheads="1"/>
          </p:cNvSpPr>
          <p:nvPr/>
        </p:nvSpPr>
        <p:spPr bwMode="auto">
          <a:xfrm>
            <a:off x="4420754" y="37854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bB •</a:t>
            </a:r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628593" y="53585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3773055" y="199304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2545" name="Text Box 33"/>
          <p:cNvSpPr txBox="1">
            <a:spLocks noChangeArrowheads="1"/>
          </p:cNvSpPr>
          <p:nvPr/>
        </p:nvSpPr>
        <p:spPr bwMode="auto">
          <a:xfrm>
            <a:off x="4420754" y="12627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cA •</a:t>
            </a:r>
          </a:p>
        </p:txBody>
      </p:sp>
      <p:sp>
        <p:nvSpPr>
          <p:cNvPr id="832546" name="Line 34"/>
          <p:cNvSpPr>
            <a:spLocks noChangeShapeType="1"/>
          </p:cNvSpPr>
          <p:nvPr/>
        </p:nvSpPr>
        <p:spPr bwMode="auto">
          <a:xfrm>
            <a:off x="3628593" y="631911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47" name="Text Box 35"/>
          <p:cNvSpPr txBox="1">
            <a:spLocks noChangeArrowheads="1"/>
          </p:cNvSpPr>
          <p:nvPr/>
        </p:nvSpPr>
        <p:spPr bwMode="auto">
          <a:xfrm>
            <a:off x="3773055" y="5982566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32548" name="Text Box 36"/>
          <p:cNvSpPr txBox="1">
            <a:spLocks noChangeArrowheads="1"/>
          </p:cNvSpPr>
          <p:nvPr/>
        </p:nvSpPr>
        <p:spPr bwMode="auto">
          <a:xfrm>
            <a:off x="4420754" y="6088929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cB •</a:t>
            </a:r>
          </a:p>
        </p:txBody>
      </p:sp>
      <p:sp>
        <p:nvSpPr>
          <p:cNvPr id="832549" name="Text Box 37"/>
          <p:cNvSpPr txBox="1">
            <a:spLocks noChangeArrowheads="1"/>
          </p:cNvSpPr>
          <p:nvPr/>
        </p:nvSpPr>
        <p:spPr bwMode="auto">
          <a:xfrm>
            <a:off x="4420754" y="126451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A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0" name="Line 38"/>
          <p:cNvSpPr>
            <a:spLocks noChangeShapeType="1"/>
          </p:cNvSpPr>
          <p:nvPr/>
        </p:nvSpPr>
        <p:spPr bwMode="auto">
          <a:xfrm>
            <a:off x="3628592" y="1783629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1" name="Text Box 39"/>
          <p:cNvSpPr txBox="1">
            <a:spLocks noChangeArrowheads="1"/>
          </p:cNvSpPr>
          <p:nvPr/>
        </p:nvSpPr>
        <p:spPr bwMode="auto">
          <a:xfrm>
            <a:off x="3844493" y="1494704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2" name="Line 40"/>
          <p:cNvSpPr>
            <a:spLocks noChangeShapeType="1"/>
          </p:cNvSpPr>
          <p:nvPr/>
        </p:nvSpPr>
        <p:spPr bwMode="auto">
          <a:xfrm>
            <a:off x="3628592" y="490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3" name="Text Box 41"/>
          <p:cNvSpPr txBox="1">
            <a:spLocks noChangeArrowheads="1"/>
          </p:cNvSpPr>
          <p:nvPr/>
        </p:nvSpPr>
        <p:spPr bwMode="auto">
          <a:xfrm>
            <a:off x="3844493" y="461572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4" name="Text Box 42"/>
          <p:cNvSpPr txBox="1">
            <a:spLocks noChangeArrowheads="1"/>
          </p:cNvSpPr>
          <p:nvPr/>
        </p:nvSpPr>
        <p:spPr bwMode="auto">
          <a:xfrm>
            <a:off x="4420754" y="4864966"/>
            <a:ext cx="1296988" cy="590550"/>
          </a:xfrm>
          <a:prstGeom prst="rect">
            <a:avLst/>
          </a:prstGeom>
          <a:solidFill>
            <a:srgbClr val="99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B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 •</a:t>
            </a:r>
          </a:p>
        </p:txBody>
      </p:sp>
      <p:sp>
        <p:nvSpPr>
          <p:cNvPr id="832555" name="Line 43"/>
          <p:cNvSpPr>
            <a:spLocks noChangeShapeType="1"/>
          </p:cNvSpPr>
          <p:nvPr/>
        </p:nvSpPr>
        <p:spPr bwMode="auto">
          <a:xfrm>
            <a:off x="3628592" y="13042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6" name="Text Box 44"/>
          <p:cNvSpPr txBox="1">
            <a:spLocks noChangeArrowheads="1"/>
          </p:cNvSpPr>
          <p:nvPr/>
        </p:nvSpPr>
        <p:spPr bwMode="auto">
          <a:xfrm>
            <a:off x="3844493" y="10152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7" name="Line 45"/>
          <p:cNvSpPr>
            <a:spLocks noChangeShapeType="1"/>
          </p:cNvSpPr>
          <p:nvPr/>
        </p:nvSpPr>
        <p:spPr bwMode="auto">
          <a:xfrm>
            <a:off x="3628592" y="545710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32558" name="Text Box 46"/>
          <p:cNvSpPr txBox="1">
            <a:spLocks noChangeArrowheads="1"/>
          </p:cNvSpPr>
          <p:nvPr/>
        </p:nvSpPr>
        <p:spPr bwMode="auto">
          <a:xfrm>
            <a:off x="3844493" y="5168179"/>
            <a:ext cx="288925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2559" name="Text Box 47"/>
          <p:cNvSpPr txBox="1">
            <a:spLocks noChangeArrowheads="1"/>
          </p:cNvSpPr>
          <p:nvPr/>
        </p:nvSpPr>
        <p:spPr bwMode="auto">
          <a:xfrm>
            <a:off x="-13134" y="68964"/>
            <a:ext cx="1731964" cy="2271391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S′∷=E  </a:t>
            </a: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①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aA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</a:t>
            </a: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② E∷=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bB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③ A∷=</a:t>
            </a: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cA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④ 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A∷=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⑤ B∷=</a:t>
            </a:r>
            <a:r>
              <a:rPr lang="en-US" altLang="zh-CN" b="1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cB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Aft>
                <a:spcPct val="20000"/>
              </a:spcAft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⑥ B∷=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27068"/>
              </p:ext>
            </p:extLst>
          </p:nvPr>
        </p:nvGraphicFramePr>
        <p:xfrm>
          <a:off x="6088206" y="494295"/>
          <a:ext cx="5684696" cy="578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024">
                  <a:extLst>
                    <a:ext uri="{9D8B030D-6E8A-4147-A177-3AD203B41FA5}">
                      <a16:colId xmlns:a16="http://schemas.microsoft.com/office/drawing/2014/main" val="73082377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40941339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425132956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55141828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740160840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91829535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1853428638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355251537"/>
                    </a:ext>
                  </a:extLst>
                </a:gridCol>
                <a:gridCol w="631709">
                  <a:extLst>
                    <a:ext uri="{9D8B030D-6E8A-4147-A177-3AD203B41FA5}">
                      <a16:colId xmlns:a16="http://schemas.microsoft.com/office/drawing/2014/main" val="2856565050"/>
                    </a:ext>
                  </a:extLst>
                </a:gridCol>
              </a:tblGrid>
              <a:tr h="41309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状态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       ACTION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          GOTO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83952"/>
                  </a:ext>
                </a:extLst>
              </a:tr>
              <a:tr h="4130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#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73040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782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C00000"/>
                          </a:solidFill>
                          <a:effectLst/>
                        </a:rPr>
                        <a:t>acc</a:t>
                      </a:r>
                      <a:endParaRPr lang="zh-CN" sz="1600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32829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075311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9088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00553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1600" kern="100" baseline="-250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02010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1600" kern="100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556842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028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976115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348997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172874"/>
                  </a:ext>
                </a:extLst>
              </a:tr>
              <a:tr h="4130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en-US" sz="1600" kern="100" baseline="-250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29672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045922" y="2567854"/>
            <a:ext cx="576926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ct val="0"/>
              </a:spcAft>
            </a:pPr>
            <a:r>
              <a:rPr kumimoji="1" lang="en-US" altLang="zh-CN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b="1" dirty="0">
                <a:latin typeface="Times New Roman" panose="02020603050405020304" pitchFamily="18" charset="0"/>
              </a:rPr>
              <a:t>若接受项目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S′∷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S·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属于Ｉ</a:t>
            </a:r>
            <a:r>
              <a:rPr lang="en-US" altLang="zh-CN" b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，则置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ACTION[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,#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］＝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acc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</a:t>
            </a:r>
            <a:r>
              <a:rPr kumimoji="1" lang="zh-CN" altLang="en-US" b="1" dirty="0" smtClean="0">
                <a:latin typeface="Times New Roman" panose="02020603050405020304" pitchFamily="18" charset="0"/>
              </a:rPr>
              <a:t>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表示接受    </a:t>
            </a:r>
          </a:p>
          <a:p>
            <a:pPr>
              <a:spcAft>
                <a:spcPct val="0"/>
              </a:spcAft>
            </a:pPr>
            <a:r>
              <a:rPr kumimoji="1" lang="zh-CN" altLang="en-US" b="1" dirty="0">
                <a:latin typeface="Times New Roman" panose="02020603050405020304" pitchFamily="18" charset="0"/>
              </a:rPr>
              <a:t>   如：</a:t>
            </a: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Times New Roman" panose="02020603050405020304" pitchFamily="18" charset="0"/>
              </a:rPr>
              <a:t> 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S′∷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E·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属于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，所以</a:t>
            </a:r>
            <a:r>
              <a:rPr lang="zh-CN" altLang="en-US" b="1" dirty="0">
                <a:latin typeface="Times New Roman" panose="02020603050405020304" pitchFamily="18" charset="0"/>
              </a:rPr>
              <a:t>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ACTION[1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#]=</a:t>
            </a:r>
            <a:r>
              <a:rPr kumimoji="1" lang="en-US" altLang="zh-CN" b="1" dirty="0" err="1" smtClean="0">
                <a:latin typeface="Times New Roman" panose="02020603050405020304" pitchFamily="18" charset="0"/>
              </a:rPr>
              <a:t>acc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32672" y="2094684"/>
            <a:ext cx="8650288" cy="28194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2)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若归约项目Ａ∷＝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β·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属于Ｉ</a:t>
            </a:r>
            <a:r>
              <a:rPr lang="en-US" altLang="zh-CN" sz="20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，设Ａ∷＝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是文法第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个规则，则对任意终结符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和句子右界符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#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，均置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ACTION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［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i,a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#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］＝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，表示按文法第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j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条规则将符号栈顶符号串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归约为Ａ。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如：</a:t>
            </a:r>
          </a:p>
          <a:p>
            <a:pPr algn="just">
              <a:buClr>
                <a:srgbClr val="FF0066"/>
              </a:buClr>
              <a:buSzPct val="130000"/>
            </a:pPr>
            <a:r>
              <a:rPr lang="zh-CN" altLang="en-US" sz="2000" b="1" dirty="0">
                <a:latin typeface="Times New Roman" panose="02020603050405020304" pitchFamily="18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</a:rPr>
              <a:t>I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Times New Roman" panose="02020603050405020304" pitchFamily="18" charset="0"/>
              </a:rPr>
              <a:t>有项目</a:t>
            </a:r>
            <a:r>
              <a:rPr lang="en-US" altLang="zh-CN" sz="2000" b="1" dirty="0">
                <a:latin typeface="Times New Roman" panose="02020603050405020304" pitchFamily="18" charset="0"/>
              </a:rPr>
              <a:t>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· ,</a:t>
            </a:r>
            <a:r>
              <a:rPr lang="zh-CN" altLang="en-US" sz="2000" b="1" dirty="0">
                <a:latin typeface="Times New Roman" panose="02020603050405020304" pitchFamily="18" charset="0"/>
              </a:rPr>
              <a:t>其规则</a:t>
            </a:r>
            <a:r>
              <a:rPr lang="en-US" altLang="zh-CN" sz="2000" b="1" dirty="0">
                <a:latin typeface="Times New Roman" panose="02020603050405020304" pitchFamily="18" charset="0"/>
              </a:rPr>
              <a:t>E∷=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aA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是文法的第一个规则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    所以置</a:t>
            </a:r>
            <a:r>
              <a:rPr lang="en-US" altLang="zh-CN" sz="2000" b="1" dirty="0">
                <a:latin typeface="Times New Roman" panose="02020603050405020304" pitchFamily="18" charset="0"/>
              </a:rPr>
              <a:t>ACTION[6,a]=ACTION[6,b]=ACTION[6,c]=ACTION[6,d]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                 =ACTION[6,#]=r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1 </a:t>
            </a:r>
            <a:endParaRPr kumimoji="1"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733187" name="Text Box 3"/>
          <p:cNvSpPr txBox="1">
            <a:spLocks noChangeArrowheads="1"/>
          </p:cNvSpPr>
          <p:nvPr/>
        </p:nvSpPr>
        <p:spPr bwMode="auto">
          <a:xfrm>
            <a:off x="1757363" y="4436918"/>
            <a:ext cx="86677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若接受项目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S·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属于Ｉ</a:t>
            </a:r>
            <a:r>
              <a:rPr lang="en-US" altLang="zh-CN" sz="20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，则置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ACTION[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ｉ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,#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］＝</a:t>
            </a:r>
            <a:r>
              <a:rPr kumimoji="1"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   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表示接受    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如：</a:t>
            </a:r>
          </a:p>
          <a:p>
            <a:pPr algn="l" eaLnBrk="1" hangingPunct="1"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S′∷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属于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，所以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置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ACTION[1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#]=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acc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p125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4.17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733188" name="Text Box 4"/>
          <p:cNvSpPr txBox="1">
            <a:spLocks noChangeArrowheads="1"/>
          </p:cNvSpPr>
          <p:nvPr/>
        </p:nvSpPr>
        <p:spPr bwMode="auto">
          <a:xfrm>
            <a:off x="1774825" y="6019800"/>
            <a:ext cx="72088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4)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分析表中，凡不能用前</a:t>
            </a:r>
            <a:r>
              <a:rPr kumimoji="1"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个规则填入信息的空白格位置上，</a:t>
            </a:r>
          </a:p>
          <a:p>
            <a:pPr algn="l" eaLnBrk="1" hangingPunct="1"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均表示出错。</a:t>
            </a:r>
            <a:r>
              <a:rPr kumimoji="1" lang="zh-CN" altLang="en-US" sz="2000" b="1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632672" y="208831"/>
            <a:ext cx="77585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kumimoji="1"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对于每个项目集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中有形如Ａ∷＝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β</a:t>
            </a:r>
            <a:r>
              <a:rPr kumimoji="1" lang="en-US" altLang="zh-CN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·Xβ</a:t>
            </a:r>
            <a:r>
              <a:rPr kumimoji="1" lang="en-US" altLang="zh-CN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项目，且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,X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）＝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</a:t>
            </a:r>
          </a:p>
          <a:p>
            <a:pPr>
              <a:spcAft>
                <a:spcPct val="0"/>
              </a:spcAft>
            </a:pP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 若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＝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，则置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ACTION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［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i,a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］＝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b="1" baseline="-25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 若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X∈V</a:t>
            </a:r>
            <a:r>
              <a:rPr kumimoji="1" lang="en-US" altLang="zh-CN" b="1" baseline="-25000" dirty="0">
                <a:solidFill>
                  <a:srgbClr val="7030A0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，则置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GOTO[</a:t>
            </a:r>
            <a:r>
              <a:rPr kumimoji="1" lang="en-US" altLang="zh-CN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i,X</a:t>
            </a:r>
            <a:r>
              <a:rPr kumimoji="1"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]=j</a:t>
            </a:r>
          </a:p>
          <a:p>
            <a:pPr>
              <a:spcAft>
                <a:spcPct val="0"/>
              </a:spcAft>
            </a:pP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如： </a:t>
            </a: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中有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E∷=·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aA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（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0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a)=I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 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T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</a:t>
            </a:r>
          </a:p>
          <a:p>
            <a:pPr>
              <a:spcAft>
                <a:spcPct val="0"/>
              </a:spcAft>
            </a:pPr>
            <a:r>
              <a:rPr kumimoji="1" lang="en-US" altLang="zh-CN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所以置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ACTION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［</a:t>
            </a:r>
            <a:r>
              <a:rPr kumimoji="1" lang="en-US" altLang="zh-CN" b="1" dirty="0">
                <a:latin typeface="Times New Roman" panose="02020603050405020304" pitchFamily="18" charset="0"/>
              </a:rPr>
              <a:t>0,a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］＝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endParaRPr kumimoji="1" lang="zh-CN" altLang="en-US" b="1" dirty="0">
              <a:latin typeface="Times New Roman" panose="02020603050405020304" pitchFamily="18" charset="0"/>
            </a:endParaRP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中有</a:t>
            </a:r>
            <a:r>
              <a:rPr kumimoji="1" lang="en-US" altLang="zh-CN" b="1" dirty="0">
                <a:latin typeface="Times New Roman" panose="02020603050405020304" pitchFamily="18" charset="0"/>
              </a:rPr>
              <a:t>E∷=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a·A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,A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）＝</a:t>
            </a:r>
            <a:r>
              <a:rPr kumimoji="1" lang="en-US" altLang="zh-CN" b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6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A∈V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N</a:t>
            </a:r>
          </a:p>
          <a:p>
            <a:pPr>
              <a:spcAft>
                <a:spcPct val="0"/>
              </a:spcAft>
              <a:buClr>
                <a:srgbClr val="FF0066"/>
              </a:buClr>
              <a:buSzPct val="130000"/>
            </a:pPr>
            <a:r>
              <a:rPr kumimoji="1" lang="en-US" altLang="zh-CN" b="1" dirty="0">
                <a:latin typeface="Times New Roman" panose="02020603050405020304" pitchFamily="18" charset="0"/>
              </a:rPr>
              <a:t>   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所以置</a:t>
            </a:r>
            <a:r>
              <a:rPr kumimoji="1" lang="en-US" altLang="zh-CN" b="1" dirty="0">
                <a:latin typeface="Times New Roman" panose="02020603050405020304" pitchFamily="18" charset="0"/>
              </a:rPr>
              <a:t>GOTO[2</a:t>
            </a:r>
            <a:r>
              <a:rPr kumimoji="1" lang="zh-CN" altLang="en-US" b="1" dirty="0">
                <a:latin typeface="Times New Roman" panose="02020603050405020304" pitchFamily="18" charset="0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</a:rPr>
              <a:t>A]=6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7" grpId="0" autoUpdateAnimBg="0"/>
      <p:bldP spid="733188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117436" y="779318"/>
            <a:ext cx="8077200" cy="321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marL="233363" indent="-233363"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已知文法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G[S]:</a:t>
            </a:r>
          </a:p>
          <a:p>
            <a:pPr algn="ctr">
              <a:spcAft>
                <a:spcPct val="20000"/>
              </a:spcAft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S::= 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aXa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Aft>
                <a:spcPct val="200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S::= 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aYb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zh-CN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Aft>
                <a:spcPct val="200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S::= 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Aft>
                <a:spcPct val="20000"/>
              </a:spcAft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④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X::= c  </a:t>
            </a:r>
          </a:p>
          <a:p>
            <a:pPr algn="ctr">
              <a:spcAft>
                <a:spcPct val="20000"/>
              </a:spcAft>
              <a:defRPr/>
            </a:pPr>
            <a:r>
              <a:rPr lang="zh-CN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⑤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Y::=c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ct val="50000"/>
              </a:spcBef>
              <a:spcAft>
                <a:spcPct val="20000"/>
              </a:spcAft>
              <a:defRPr/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够造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识别活前缀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DFA</a:t>
            </a:r>
          </a:p>
        </p:txBody>
      </p:sp>
    </p:spTree>
    <p:extLst>
      <p:ext uri="{BB962C8B-B14F-4D97-AF65-F5344CB8AC3E}">
        <p14:creationId xmlns:p14="http://schemas.microsoft.com/office/powerpoint/2010/main" val="23088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9" y="269982"/>
            <a:ext cx="59293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19" y="404149"/>
            <a:ext cx="12493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9" y="3450222"/>
            <a:ext cx="61499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/>
        </p:nvCxnSpPr>
        <p:spPr>
          <a:xfrm flipH="1">
            <a:off x="7290961" y="331798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10959" y="333136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81501" y="368731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523595" y="333965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468684" y="399015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91489" y="367966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41230" y="442038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41230" y="3679665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 flipH="1">
            <a:off x="7651989" y="454688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65256" y="293192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374566" y="328787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794564" y="330125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131624" y="365720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607200" y="3309548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552289" y="3960047"/>
            <a:ext cx="30026" cy="398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424835" y="43902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424835" y="364955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/>
          <p:cNvSpPr/>
          <p:nvPr/>
        </p:nvSpPr>
        <p:spPr>
          <a:xfrm flipH="1">
            <a:off x="8735594" y="451677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48861" y="290181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26711" y="360988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10012008" y="324820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0432006" y="326158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802548" y="36175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0244642" y="3269879"/>
            <a:ext cx="3195" cy="347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465488" y="359904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062277" y="3609886"/>
            <a:ext cx="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 flipH="1">
            <a:off x="10373035" y="3724754"/>
            <a:ext cx="78903" cy="833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086303" y="286214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205717" y="252062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8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69B8F1C-5185-4EFA-A966-E521FDA79A10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2291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F7904A-2C59-4813-AFDD-D169AC0C774D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80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3106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）问题的提出</a:t>
            </a:r>
          </a:p>
        </p:txBody>
      </p:sp>
      <p:sp>
        <p:nvSpPr>
          <p:cNvPr id="1583110" name="Rectangle 6"/>
          <p:cNvSpPr>
            <a:spLocks noChangeArrowheads="1"/>
          </p:cNvSpPr>
          <p:nvPr/>
        </p:nvSpPr>
        <p:spPr bwMode="auto">
          <a:xfrm>
            <a:off x="1611314" y="2180936"/>
            <a:ext cx="8788400" cy="3963988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方法，是从左向右扫描源程序，当到达某规则右部最右符号时，便识别出这条规则，并且对于每一句柄，无需查看句柄之外任何输入符号。该方法要求文法的每一个项目集都不含冲突性的项目。但通常程序设计语言文法不一定符合这种要求。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例如  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项目集规范族中有这样一个项目集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    I</a:t>
            </a:r>
            <a:r>
              <a:rPr lang="en-US" altLang="zh-CN" sz="22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＝｛Ａ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β·bβ</a:t>
            </a:r>
            <a:r>
              <a:rPr lang="en-US" altLang="zh-CN" sz="22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，Ｂ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，Ｃ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｝</a:t>
            </a: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 sz="800" b="1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1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其中第一个项目是移进项目，第二、三个项目是归约项目。仔细分析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）分析表的构造可以知道，由于这三个项目相互冲突，因而使得ＬＲ（０）分析表中出现多重定义的分析动作。其原因在于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</p:txBody>
      </p:sp>
    </p:spTree>
    <p:extLst>
      <p:ext uri="{BB962C8B-B14F-4D97-AF65-F5344CB8AC3E}">
        <p14:creationId xmlns:p14="http://schemas.microsoft.com/office/powerpoint/2010/main" val="381799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8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83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83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83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CF324A4-F2C2-478D-8518-247C8381CD5E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3315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92CE0A-D8B0-4B0D-B9BD-C1CE56831799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81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4130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）问题的提出</a:t>
            </a:r>
          </a:p>
        </p:txBody>
      </p:sp>
      <p:sp>
        <p:nvSpPr>
          <p:cNvPr id="1584132" name="Rectangle 4"/>
          <p:cNvSpPr>
            <a:spLocks/>
          </p:cNvSpPr>
          <p:nvPr/>
        </p:nvSpPr>
        <p:spPr bwMode="auto">
          <a:xfrm>
            <a:off x="1611314" y="2119312"/>
            <a:ext cx="88138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      LR(0)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分析表构造规则（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），当有归约项目Ｂ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时，不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论当前输入符号是什么，在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分析表的第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行上均置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（假定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Ｂ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是文法第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个规则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，同样道理，对于项目Ｃ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，仍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分析表第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行上置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假定Ｃ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是文法第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个规则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      而Ｉ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中第一个项目Ａ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β·bβ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２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，指出将下一输入符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移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入分析栈，于是发生了是归约还是移进，如果归约是将栈顶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β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归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约为Ｂ，还是归约为Ｃ。使得在分析表第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行上造成多重定义。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</a:pPr>
            <a:endParaRPr lang="zh-CN" altLang="en-US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84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84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84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84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84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84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84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2EA30F5-FD47-4701-8F90-F8F7BA131E7F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4339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E7D43F-1361-4E11-B881-0FAF488C3368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82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5154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）问题的提出</a:t>
            </a:r>
          </a:p>
        </p:txBody>
      </p:sp>
      <p:sp>
        <p:nvSpPr>
          <p:cNvPr id="1585156" name="Rectangle 4"/>
          <p:cNvSpPr>
            <a:spLocks/>
          </p:cNvSpPr>
          <p:nvPr/>
        </p:nvSpPr>
        <p:spPr bwMode="auto">
          <a:xfrm>
            <a:off x="1793875" y="2108200"/>
            <a:ext cx="86915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为什么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分析表构造会出现多重定义？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   由于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分析表构造时，若是归约项目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属于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时， 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β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是文法第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个规则，对任意终结符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和句子右界符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，均置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［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, a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］＝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，表示按文法第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条规则将符号栈顶符号串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β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归约为Ａ。由于不考虑句柄后任一符号，即不向前看符号，一律为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200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endParaRPr lang="en-US" altLang="zh-CN" sz="22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，所以当有两个以上归约项目时会出现冲突。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  解决这种矛盾办法是在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行上根据输入符号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决定在第</a:t>
            </a:r>
            <a:r>
              <a:rPr lang="en-US" altLang="zh-CN" sz="2200" b="1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行置上唯一</a:t>
            </a:r>
          </a:p>
          <a:p>
            <a:pPr algn="just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元素。为此我们引入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分析法。</a:t>
            </a:r>
            <a:endParaRPr lang="en-US" altLang="zh-CN" sz="22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4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289BB8F-63EC-485C-9592-1D84B288704F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5363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3A50FB4-CC72-4246-863F-5F701C8FDFA6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83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6178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）解决冲突项目</a:t>
            </a:r>
          </a:p>
        </p:txBody>
      </p:sp>
      <p:sp>
        <p:nvSpPr>
          <p:cNvPr id="1586180" name="Rectangle 4"/>
          <p:cNvSpPr>
            <a:spLocks noChangeArrowheads="1"/>
          </p:cNvSpPr>
          <p:nvPr/>
        </p:nvSpPr>
        <p:spPr bwMode="auto">
          <a:xfrm>
            <a:off x="1611314" y="2093954"/>
            <a:ext cx="8929687" cy="1785104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对于Ｉ</a:t>
            </a:r>
            <a:r>
              <a:rPr lang="en-US" altLang="zh-CN" sz="2200" b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＝｛Ａ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β·bβ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２，Ｂ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，Ｃ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β·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｝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若集合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FOLLOW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）和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FOLLOW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）不相交，而且不包含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b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，那么，当状态Ｉ</a:t>
            </a:r>
            <a:r>
              <a:rPr lang="en-US" altLang="zh-CN" sz="2200" b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面临任何输入符号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时，可采用如下“移进</a:t>
            </a:r>
            <a:r>
              <a:rPr lang="en-US" altLang="zh-CN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---</a:t>
            </a:r>
            <a:r>
              <a:rPr lang="zh-CN" altLang="en-US" sz="2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归约”的决策</a:t>
            </a:r>
          </a:p>
        </p:txBody>
      </p:sp>
      <p:sp>
        <p:nvSpPr>
          <p:cNvPr id="1586181" name="Rectangle 5"/>
          <p:cNvSpPr>
            <a:spLocks/>
          </p:cNvSpPr>
          <p:nvPr/>
        </p:nvSpPr>
        <p:spPr bwMode="auto">
          <a:xfrm>
            <a:off x="1676400" y="4229101"/>
            <a:ext cx="861060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①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x=b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时，则移进，置ＡＣＴＩＯＮ［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i,x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］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=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2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endParaRPr lang="en-US" altLang="zh-CN" sz="22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②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x∈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ＦＯＬＬＯＷ（Ｂ）时，置ＡＣＴＩＯＮ［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i,x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］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=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2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endParaRPr lang="en-US" altLang="zh-CN" sz="22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③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x∈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ＦＯＬＬＯＷ（Ｃ）时，置ＡＣＴＩＯＮ［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i,x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］＝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200" b="1" baseline="-25000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endParaRPr lang="en-US" altLang="zh-CN" sz="22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lnSpc>
                <a:spcPct val="125000"/>
              </a:lnSpc>
              <a:buFont typeface="Wingdings 2" panose="05020102010507070707" pitchFamily="18" charset="2"/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④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不属于三种情况之一，置ＡＣＴＩＯＮ［</a:t>
            </a:r>
            <a:r>
              <a:rPr lang="en-US" altLang="zh-CN" sz="2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i,x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］＝“ＥＲＲＯＲ” </a:t>
            </a:r>
          </a:p>
        </p:txBody>
      </p:sp>
    </p:spTree>
    <p:extLst>
      <p:ext uri="{BB962C8B-B14F-4D97-AF65-F5344CB8AC3E}">
        <p14:creationId xmlns:p14="http://schemas.microsoft.com/office/powerpoint/2010/main" val="39441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8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8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6180" grpId="0"/>
      <p:bldP spid="158618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54369D1-5B8F-4604-A05D-2C7B10C13E42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6387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A1805A-C8BB-4EEE-8B80-4414E3B332A7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84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7202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</p:txBody>
      </p:sp>
      <p:sp>
        <p:nvSpPr>
          <p:cNvPr id="1587205" name="Rectangle 5"/>
          <p:cNvSpPr>
            <a:spLocks noChangeArrowheads="1"/>
          </p:cNvSpPr>
          <p:nvPr/>
        </p:nvSpPr>
        <p:spPr bwMode="auto">
          <a:xfrm>
            <a:off x="1781032" y="2557318"/>
            <a:ext cx="8497887" cy="2560638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5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445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有了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方法之后，只须对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LR(0)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分析表构造方法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②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进行修改，其它方法保持不变。即若归约项目Ａ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α·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属于Ｉ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，设Ａ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是文法第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个规则，则对于属于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FOLLOW(A)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的输入符号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，置于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ACTION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［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i,a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］＝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，表示按文法的第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条规则Ａ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将栈顶符号串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α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归约成Ａ。</a:t>
            </a:r>
          </a:p>
        </p:txBody>
      </p:sp>
    </p:spTree>
    <p:extLst>
      <p:ext uri="{BB962C8B-B14F-4D97-AF65-F5344CB8AC3E}">
        <p14:creationId xmlns:p14="http://schemas.microsoft.com/office/powerpoint/2010/main" val="16454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D740681-9148-4713-A17E-E50873DFBEC6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7411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7E3EBE4-FE76-443C-86B6-911D5018B9ED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85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8226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文法</a:t>
            </a:r>
          </a:p>
        </p:txBody>
      </p:sp>
      <p:sp>
        <p:nvSpPr>
          <p:cNvPr id="1588228" name="Rectangle 4"/>
          <p:cNvSpPr>
            <a:spLocks noChangeArrowheads="1"/>
          </p:cNvSpPr>
          <p:nvPr/>
        </p:nvSpPr>
        <p:spPr bwMode="auto">
          <a:xfrm>
            <a:off x="1943101" y="2571173"/>
            <a:ext cx="820896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35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对于给定的文法Ｇ，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若按上述方法构造的分析表不含多</a:t>
            </a:r>
          </a:p>
          <a:p>
            <a:pPr algn="just">
              <a:lnSpc>
                <a:spcPct val="135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重定义的元素，则称文法Ｇ是</a:t>
            </a:r>
            <a:r>
              <a:rPr lang="en-US" altLang="zh-CN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文法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。这里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中</a:t>
            </a:r>
          </a:p>
          <a:p>
            <a:pPr algn="just">
              <a:lnSpc>
                <a:spcPct val="135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代表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Simple(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简单</a:t>
            </a:r>
            <a:r>
              <a:rPr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的意思，而数字１代表查看句柄外一个</a:t>
            </a:r>
          </a:p>
          <a:p>
            <a:pPr algn="just">
              <a:lnSpc>
                <a:spcPct val="135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输入符号，即在分析过程中至多只需要向前查看一个符号。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zh-CN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11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6FCBB8-CB24-45B5-B494-F2511E040A6E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8435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74FE71-C946-4AFB-9997-BF1A0501FC83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86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89250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</p:txBody>
      </p:sp>
      <p:sp>
        <p:nvSpPr>
          <p:cNvPr id="1589252" name="Text Box 4"/>
          <p:cNvSpPr txBox="1">
            <a:spLocks noChangeArrowheads="1"/>
          </p:cNvSpPr>
          <p:nvPr/>
        </p:nvSpPr>
        <p:spPr bwMode="auto">
          <a:xfrm>
            <a:off x="3204113" y="1612900"/>
            <a:ext cx="59769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1" lang="zh-CN" altLang="en-US" sz="24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例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4.17   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设有文法Ｇ［Ｅ］：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Ｅ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＝Ｅ＋Ｔ｜Ｔ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Ｔ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＝Ｔ*Ｆ｜Ｆ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   Ｆ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＝（Ｅ）｜</a:t>
            </a:r>
            <a:r>
              <a:rPr kumimoji="1" lang="en-US" altLang="zh-CN" sz="24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endParaRPr kumimoji="1" lang="en-US" altLang="zh-CN" sz="2400" b="1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构造该文法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ＬＲ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分析表。</a:t>
            </a:r>
          </a:p>
        </p:txBody>
      </p:sp>
    </p:spTree>
    <p:extLst>
      <p:ext uri="{BB962C8B-B14F-4D97-AF65-F5344CB8AC3E}">
        <p14:creationId xmlns:p14="http://schemas.microsoft.com/office/powerpoint/2010/main" val="4132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9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9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9252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C71762-B6F4-4CC1-BCFB-7F68B7663D3C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19459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8665A8-CBA0-44DD-8F24-90E00CF98CAA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87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90274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</p:txBody>
      </p:sp>
      <p:sp>
        <p:nvSpPr>
          <p:cNvPr id="1590276" name="Rectangle 4"/>
          <p:cNvSpPr>
            <a:spLocks/>
          </p:cNvSpPr>
          <p:nvPr/>
        </p:nvSpPr>
        <p:spPr bwMode="auto">
          <a:xfrm>
            <a:off x="1690689" y="2311400"/>
            <a:ext cx="74898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① 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将文法Ｇ拓广为Ｇ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′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，同时对每一规则进行编号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S′∷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＝Ｅ               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）Ｔ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＝Ｆ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）Ｅ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＝Ｅ＋Ｔ         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5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＝（Ｅ）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）Ｅ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＝Ｔ                 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6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）Ｆ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i</a:t>
            </a:r>
          </a:p>
          <a:p>
            <a:pPr algn="just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）Ｔ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＝Ｔ*Ｆ</a:t>
            </a:r>
          </a:p>
          <a:p>
            <a:pPr algn="just">
              <a:lnSpc>
                <a:spcPct val="115000"/>
              </a:lnSpc>
              <a:buFont typeface="Wingdings 2" panose="05020102010507070707" pitchFamily="18" charset="2"/>
              <a:buNone/>
              <a:defRPr/>
            </a:pPr>
            <a:endParaRPr lang="zh-CN" altLang="en-US" sz="20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7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495E06-E8BB-4DFD-A7A1-B9CFC3D1C3EE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20483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4AAA00-E4ED-4354-9C4E-401A83ECEBA8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88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591298" name="Rectangle 2"/>
          <p:cNvSpPr>
            <a:spLocks noChangeArrowheads="1"/>
          </p:cNvSpPr>
          <p:nvPr/>
        </p:nvSpPr>
        <p:spPr bwMode="auto">
          <a:xfrm>
            <a:off x="1611314" y="193675"/>
            <a:ext cx="90566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endParaRPr lang="zh-CN" altLang="en-US" sz="3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四、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LR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分析法</a:t>
            </a:r>
          </a:p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en-US" altLang="zh-CN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SLR(1)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分析表的构造</a:t>
            </a:r>
          </a:p>
        </p:txBody>
      </p:sp>
      <p:sp>
        <p:nvSpPr>
          <p:cNvPr id="1591300" name="Rectangle 4"/>
          <p:cNvSpPr>
            <a:spLocks noChangeArrowheads="1"/>
          </p:cNvSpPr>
          <p:nvPr/>
        </p:nvSpPr>
        <p:spPr bwMode="auto">
          <a:xfrm>
            <a:off x="1733550" y="2300288"/>
            <a:ext cx="6694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② 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对Ｇ</a:t>
            </a:r>
            <a:r>
              <a:rPr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′</a:t>
            </a:r>
            <a:r>
              <a:rPr lang="zh-CN" alt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构造文法ＬＲ（０）项目集规范族如下</a:t>
            </a:r>
          </a:p>
        </p:txBody>
      </p:sp>
      <p:sp>
        <p:nvSpPr>
          <p:cNvPr id="1591301" name="Text Box 5"/>
          <p:cNvSpPr txBox="1">
            <a:spLocks noChangeArrowheads="1"/>
          </p:cNvSpPr>
          <p:nvPr/>
        </p:nvSpPr>
        <p:spPr bwMode="auto">
          <a:xfrm>
            <a:off x="1866901" y="3073400"/>
            <a:ext cx="2873375" cy="32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０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S′→·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    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Ｅ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Ｅ＋Ｔ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Ｅ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Ｔ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Ｔ*Ｆ    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Ｔ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                               </a:t>
            </a:r>
            <a:r>
              <a:rPr kumimoji="1" lang="zh-CN" altLang="en-US" sz="21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</a:t>
            </a:r>
            <a:endParaRPr kumimoji="1" lang="en-US" altLang="zh-CN" sz="2100" b="1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kumimoji="1" lang="en-US" altLang="zh-CN" sz="21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</a:t>
            </a:r>
            <a:r>
              <a:rPr kumimoji="1" lang="zh-CN" altLang="en-US" sz="21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</a:t>
            </a:r>
            <a:r>
              <a:rPr kumimoji="1" lang="en-US" altLang="zh-CN" sz="21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（Ｅ）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Ｆ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en-US" altLang="zh-CN" sz="21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１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S′→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</a:t>
            </a:r>
            <a:r>
              <a:rPr kumimoji="1" lang="en-US" altLang="zh-CN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＋Ｔ        </a:t>
            </a:r>
          </a:p>
        </p:txBody>
      </p:sp>
      <p:sp>
        <p:nvSpPr>
          <p:cNvPr id="1591302" name="Text Box 6"/>
          <p:cNvSpPr txBox="1">
            <a:spLocks noChangeArrowheads="1"/>
          </p:cNvSpPr>
          <p:nvPr/>
        </p:nvSpPr>
        <p:spPr bwMode="auto">
          <a:xfrm>
            <a:off x="4449763" y="3035301"/>
            <a:ext cx="2730500" cy="329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</a:p>
          <a:p>
            <a:pPr eaLnBrk="1" hangingPunct="1">
              <a:defRPr/>
            </a:pP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·*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３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４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Ｅ）    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Ｅ＋Ｔ    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Ｔ*Ｆ    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（Ｅ）        </a:t>
            </a:r>
          </a:p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→·i</a:t>
            </a:r>
            <a:r>
              <a:rPr kumimoji="1"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  </a:t>
            </a:r>
          </a:p>
        </p:txBody>
      </p:sp>
      <p:sp>
        <p:nvSpPr>
          <p:cNvPr id="1591303" name="Text Box 7"/>
          <p:cNvSpPr txBox="1">
            <a:spLocks noChangeArrowheads="1"/>
          </p:cNvSpPr>
          <p:nvPr/>
        </p:nvSpPr>
        <p:spPr bwMode="auto">
          <a:xfrm>
            <a:off x="7213600" y="3022600"/>
            <a:ext cx="307340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５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→i·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６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Ｅ＋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Ｔ*Ｆ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（Ｅ）  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→·i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７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Ｔ*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（Ｅ）   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→·i </a:t>
            </a:r>
          </a:p>
        </p:txBody>
      </p:sp>
      <p:sp>
        <p:nvSpPr>
          <p:cNvPr id="1591304" name="Text Box 8"/>
          <p:cNvSpPr txBox="1">
            <a:spLocks noChangeArrowheads="1"/>
          </p:cNvSpPr>
          <p:nvPr/>
        </p:nvSpPr>
        <p:spPr bwMode="auto">
          <a:xfrm>
            <a:off x="7258050" y="101601"/>
            <a:ext cx="34099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８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＋Ｔ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zh-CN" altLang="en-US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９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：Ｅ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Ｅ＋Ｔ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·*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Ｆ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en-US" altLang="zh-CN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10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：Ｔ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Ｔ*Ｆ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Ｉ</a:t>
            </a:r>
            <a:r>
              <a:rPr kumimoji="1" lang="en-US" altLang="zh-CN" sz="21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11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：Ｆ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</a:t>
            </a:r>
            <a:r>
              <a:rPr kumimoji="1" lang="zh-CN" altLang="en-US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（Ｅ）</a:t>
            </a:r>
            <a:r>
              <a:rPr kumimoji="1" lang="en-US" altLang="zh-CN" sz="21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· </a:t>
            </a:r>
            <a:r>
              <a:rPr kumimoji="1"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481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34C34C9-27C9-45F8-A306-DE0CC54D1E04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21507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8D2DD5-836A-4243-9CFC-697CB4F4F611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89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440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7213" y="312739"/>
            <a:ext cx="8648700" cy="739775"/>
          </a:xfrm>
        </p:spPr>
        <p:txBody>
          <a:bodyPr/>
          <a:lstStyle/>
          <a:p>
            <a:pPr marL="342900" indent="-342900" algn="just">
              <a:lnSpc>
                <a:spcPct val="120000"/>
              </a:lnSpc>
              <a:buNone/>
              <a:defRPr/>
            </a:pPr>
            <a:r>
              <a:rPr lang="en-US" altLang="zh-CN" sz="23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③ </a:t>
            </a:r>
            <a:r>
              <a:rPr lang="zh-CN" altLang="en-US" sz="23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取这些项目集作为各状态，并画出识别文法Ｇ</a:t>
            </a:r>
            <a:r>
              <a:rPr lang="en-US" altLang="zh-CN" sz="23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′</a:t>
            </a:r>
            <a:r>
              <a:rPr lang="zh-CN" altLang="en-US" sz="23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的有穷自动机 </a:t>
            </a:r>
          </a:p>
        </p:txBody>
      </p:sp>
      <p:sp>
        <p:nvSpPr>
          <p:cNvPr id="1440771" name="Text Box 3"/>
          <p:cNvSpPr txBox="1">
            <a:spLocks noChangeArrowheads="1"/>
          </p:cNvSpPr>
          <p:nvPr/>
        </p:nvSpPr>
        <p:spPr bwMode="auto">
          <a:xfrm>
            <a:off x="1919289" y="2782888"/>
            <a:ext cx="1296987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S’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• E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E 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• E+T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• T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i</a:t>
            </a:r>
          </a:p>
        </p:txBody>
      </p:sp>
      <p:sp>
        <p:nvSpPr>
          <p:cNvPr id="1440772" name="Text Box 4"/>
          <p:cNvSpPr txBox="1">
            <a:spLocks noChangeArrowheads="1"/>
          </p:cNvSpPr>
          <p:nvPr/>
        </p:nvSpPr>
        <p:spPr bwMode="auto">
          <a:xfrm>
            <a:off x="1919289" y="1412876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S’</a:t>
            </a: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→ E • 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E </a:t>
            </a: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E • +T</a:t>
            </a:r>
          </a:p>
        </p:txBody>
      </p:sp>
      <p:sp>
        <p:nvSpPr>
          <p:cNvPr id="1440773" name="Text Box 5"/>
          <p:cNvSpPr txBox="1">
            <a:spLocks noChangeArrowheads="1"/>
          </p:cNvSpPr>
          <p:nvPr/>
        </p:nvSpPr>
        <p:spPr bwMode="auto">
          <a:xfrm>
            <a:off x="1919289" y="5402264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T •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T • *F</a:t>
            </a:r>
          </a:p>
        </p:txBody>
      </p:sp>
      <p:grpSp>
        <p:nvGrpSpPr>
          <p:cNvPr id="21512" name="Group 6"/>
          <p:cNvGrpSpPr>
            <a:grpSpLocks/>
          </p:cNvGrpSpPr>
          <p:nvPr/>
        </p:nvGrpSpPr>
        <p:grpSpPr bwMode="auto">
          <a:xfrm>
            <a:off x="2568575" y="2276476"/>
            <a:ext cx="287338" cy="504825"/>
            <a:chOff x="1156" y="1389"/>
            <a:chExt cx="181" cy="272"/>
          </a:xfrm>
        </p:grpSpPr>
        <p:sp>
          <p:nvSpPr>
            <p:cNvPr id="21568" name="Line 7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40776" name="Text Box 8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21513" name="Group 9"/>
          <p:cNvGrpSpPr>
            <a:grpSpLocks/>
          </p:cNvGrpSpPr>
          <p:nvPr/>
        </p:nvGrpSpPr>
        <p:grpSpPr bwMode="auto">
          <a:xfrm>
            <a:off x="2566989" y="4868864"/>
            <a:ext cx="288925" cy="504825"/>
            <a:chOff x="1156" y="1389"/>
            <a:chExt cx="181" cy="272"/>
          </a:xfrm>
        </p:grpSpPr>
        <p:sp>
          <p:nvSpPr>
            <p:cNvPr id="21566" name="Line 10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40779" name="Text Box 11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40780" name="Text Box 12"/>
          <p:cNvSpPr txBox="1">
            <a:spLocks noChangeArrowheads="1"/>
          </p:cNvSpPr>
          <p:nvPr/>
        </p:nvSpPr>
        <p:spPr bwMode="auto">
          <a:xfrm>
            <a:off x="4295775" y="2708275"/>
            <a:ext cx="1079500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F • </a:t>
            </a:r>
          </a:p>
        </p:txBody>
      </p:sp>
      <p:sp>
        <p:nvSpPr>
          <p:cNvPr id="1440781" name="Text Box 13"/>
          <p:cNvSpPr txBox="1">
            <a:spLocks noChangeArrowheads="1"/>
          </p:cNvSpPr>
          <p:nvPr/>
        </p:nvSpPr>
        <p:spPr bwMode="auto">
          <a:xfrm>
            <a:off x="4295775" y="3748088"/>
            <a:ext cx="1296988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4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( • E)</a:t>
            </a:r>
            <a:endParaRPr lang="en-US" altLang="zh-CN" sz="16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E 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• E+T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• T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i</a:t>
            </a:r>
          </a:p>
        </p:txBody>
      </p:sp>
      <p:sp>
        <p:nvSpPr>
          <p:cNvPr id="1440782" name="Text Box 14"/>
          <p:cNvSpPr txBox="1">
            <a:spLocks noChangeArrowheads="1"/>
          </p:cNvSpPr>
          <p:nvPr/>
        </p:nvSpPr>
        <p:spPr bwMode="auto">
          <a:xfrm>
            <a:off x="4294189" y="1700213"/>
            <a:ext cx="12969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i •</a:t>
            </a:r>
          </a:p>
        </p:txBody>
      </p:sp>
      <p:sp>
        <p:nvSpPr>
          <p:cNvPr id="1440783" name="Text Box 15"/>
          <p:cNvSpPr txBox="1">
            <a:spLocks noChangeArrowheads="1"/>
          </p:cNvSpPr>
          <p:nvPr/>
        </p:nvSpPr>
        <p:spPr bwMode="auto">
          <a:xfrm>
            <a:off x="6672264" y="1412875"/>
            <a:ext cx="1296987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6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E 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→ E+ • T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T*F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• 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i</a:t>
            </a:r>
          </a:p>
        </p:txBody>
      </p:sp>
      <p:sp>
        <p:nvSpPr>
          <p:cNvPr id="1440784" name="Text Box 16"/>
          <p:cNvSpPr txBox="1">
            <a:spLocks noChangeArrowheads="1"/>
          </p:cNvSpPr>
          <p:nvPr/>
        </p:nvSpPr>
        <p:spPr bwMode="auto">
          <a:xfrm>
            <a:off x="6672264" y="5157788"/>
            <a:ext cx="1296987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7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 → T* • F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(E)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• i</a:t>
            </a:r>
          </a:p>
        </p:txBody>
      </p:sp>
      <p:sp>
        <p:nvSpPr>
          <p:cNvPr id="1440785" name="Text Box 17"/>
          <p:cNvSpPr txBox="1">
            <a:spLocks noChangeArrowheads="1"/>
          </p:cNvSpPr>
          <p:nvPr/>
        </p:nvSpPr>
        <p:spPr bwMode="auto">
          <a:xfrm>
            <a:off x="6672264" y="3716339"/>
            <a:ext cx="1296987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8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(E • )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E • +T</a:t>
            </a:r>
          </a:p>
        </p:txBody>
      </p:sp>
      <p:sp>
        <p:nvSpPr>
          <p:cNvPr id="1440786" name="Text Box 18"/>
          <p:cNvSpPr txBox="1">
            <a:spLocks noChangeArrowheads="1"/>
          </p:cNvSpPr>
          <p:nvPr/>
        </p:nvSpPr>
        <p:spPr bwMode="auto">
          <a:xfrm>
            <a:off x="9048750" y="3357564"/>
            <a:ext cx="1296988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9</a:t>
            </a:r>
            <a:r>
              <a:rPr lang="en-US" altLang="zh-CN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E → E+T •</a:t>
            </a:r>
          </a:p>
          <a:p>
            <a:pPr eaLnBrk="1" hangingPunct="1">
              <a:defRPr/>
            </a:pPr>
            <a:r>
              <a:rPr lang="en-US" altLang="zh-CN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T • *F</a:t>
            </a:r>
          </a:p>
        </p:txBody>
      </p:sp>
      <p:sp>
        <p:nvSpPr>
          <p:cNvPr id="1440787" name="Text Box 19"/>
          <p:cNvSpPr txBox="1">
            <a:spLocks noChangeArrowheads="1"/>
          </p:cNvSpPr>
          <p:nvPr/>
        </p:nvSpPr>
        <p:spPr bwMode="auto">
          <a:xfrm>
            <a:off x="9120189" y="5575300"/>
            <a:ext cx="1296987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10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T → T*F • </a:t>
            </a:r>
          </a:p>
        </p:txBody>
      </p:sp>
      <p:sp>
        <p:nvSpPr>
          <p:cNvPr id="1440788" name="Text Box 20"/>
          <p:cNvSpPr txBox="1">
            <a:spLocks noChangeArrowheads="1"/>
          </p:cNvSpPr>
          <p:nvPr/>
        </p:nvSpPr>
        <p:spPr bwMode="auto">
          <a:xfrm>
            <a:off x="8975725" y="1412875"/>
            <a:ext cx="1296988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sz="16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11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F → (E) •</a:t>
            </a:r>
          </a:p>
        </p:txBody>
      </p:sp>
      <p:grpSp>
        <p:nvGrpSpPr>
          <p:cNvPr id="21523" name="Group 21"/>
          <p:cNvGrpSpPr>
            <a:grpSpLocks/>
          </p:cNvGrpSpPr>
          <p:nvPr/>
        </p:nvGrpSpPr>
        <p:grpSpPr bwMode="auto">
          <a:xfrm>
            <a:off x="3216275" y="3567113"/>
            <a:ext cx="1079500" cy="366712"/>
            <a:chOff x="1837" y="436"/>
            <a:chExt cx="589" cy="231"/>
          </a:xfrm>
        </p:grpSpPr>
        <p:sp>
          <p:nvSpPr>
            <p:cNvPr id="21564" name="Line 22"/>
            <p:cNvSpPr>
              <a:spLocks noChangeShapeType="1"/>
            </p:cNvSpPr>
            <p:nvPr/>
          </p:nvSpPr>
          <p:spPr bwMode="auto">
            <a:xfrm>
              <a:off x="1837" y="663"/>
              <a:ext cx="5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40791" name="Text Box 23"/>
            <p:cNvSpPr txBox="1">
              <a:spLocks noChangeArrowheads="1"/>
            </p:cNvSpPr>
            <p:nvPr/>
          </p:nvSpPr>
          <p:spPr bwMode="auto">
            <a:xfrm>
              <a:off x="2018" y="436"/>
              <a:ext cx="2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(</a:t>
              </a:r>
            </a:p>
          </p:txBody>
        </p:sp>
      </p:grpSp>
      <p:sp>
        <p:nvSpPr>
          <p:cNvPr id="21524" name="Line 24"/>
          <p:cNvSpPr>
            <a:spLocks noChangeShapeType="1"/>
          </p:cNvSpPr>
          <p:nvPr/>
        </p:nvSpPr>
        <p:spPr bwMode="auto">
          <a:xfrm flipV="1">
            <a:off x="3216275" y="1989138"/>
            <a:ext cx="107950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793" name="Text Box 25"/>
          <p:cNvSpPr txBox="1">
            <a:spLocks noChangeArrowheads="1"/>
          </p:cNvSpPr>
          <p:nvPr/>
        </p:nvSpPr>
        <p:spPr bwMode="auto">
          <a:xfrm>
            <a:off x="3503613" y="244475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1526" name="Line 26"/>
          <p:cNvSpPr>
            <a:spLocks noChangeShapeType="1"/>
          </p:cNvSpPr>
          <p:nvPr/>
        </p:nvSpPr>
        <p:spPr bwMode="auto">
          <a:xfrm flipV="1">
            <a:off x="3216275" y="2997200"/>
            <a:ext cx="1079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795" name="Text Box 27"/>
          <p:cNvSpPr txBox="1">
            <a:spLocks noChangeArrowheads="1"/>
          </p:cNvSpPr>
          <p:nvPr/>
        </p:nvSpPr>
        <p:spPr bwMode="auto">
          <a:xfrm>
            <a:off x="3503613" y="299720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1528" name="Line 28"/>
          <p:cNvSpPr>
            <a:spLocks noChangeShapeType="1"/>
          </p:cNvSpPr>
          <p:nvPr/>
        </p:nvSpPr>
        <p:spPr bwMode="auto">
          <a:xfrm>
            <a:off x="3216275" y="1557338"/>
            <a:ext cx="3455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797" name="Text Box 29"/>
          <p:cNvSpPr txBox="1">
            <a:spLocks noChangeArrowheads="1"/>
          </p:cNvSpPr>
          <p:nvPr/>
        </p:nvSpPr>
        <p:spPr bwMode="auto">
          <a:xfrm>
            <a:off x="4800601" y="1196976"/>
            <a:ext cx="3603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1530" name="Line 30"/>
          <p:cNvSpPr>
            <a:spLocks noChangeShapeType="1"/>
          </p:cNvSpPr>
          <p:nvPr/>
        </p:nvSpPr>
        <p:spPr bwMode="auto">
          <a:xfrm flipH="1">
            <a:off x="5591175" y="1989138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799" name="Text Box 31"/>
          <p:cNvSpPr txBox="1">
            <a:spLocks noChangeArrowheads="1"/>
          </p:cNvSpPr>
          <p:nvPr/>
        </p:nvSpPr>
        <p:spPr bwMode="auto">
          <a:xfrm>
            <a:off x="5951538" y="1652588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1532" name="Line 32"/>
          <p:cNvSpPr>
            <a:spLocks noChangeShapeType="1"/>
          </p:cNvSpPr>
          <p:nvPr/>
        </p:nvSpPr>
        <p:spPr bwMode="auto">
          <a:xfrm flipH="1">
            <a:off x="3216275" y="4797426"/>
            <a:ext cx="1079500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01" name="Text Box 33"/>
          <p:cNvSpPr txBox="1">
            <a:spLocks noChangeArrowheads="1"/>
          </p:cNvSpPr>
          <p:nvPr/>
        </p:nvSpPr>
        <p:spPr bwMode="auto">
          <a:xfrm>
            <a:off x="3503613" y="49641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1534" name="Line 34"/>
          <p:cNvSpPr>
            <a:spLocks noChangeShapeType="1"/>
          </p:cNvSpPr>
          <p:nvPr/>
        </p:nvSpPr>
        <p:spPr bwMode="auto">
          <a:xfrm>
            <a:off x="3216275" y="5949950"/>
            <a:ext cx="34559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03" name="Text Box 35"/>
          <p:cNvSpPr txBox="1">
            <a:spLocks noChangeArrowheads="1"/>
          </p:cNvSpPr>
          <p:nvPr/>
        </p:nvSpPr>
        <p:spPr bwMode="auto">
          <a:xfrm>
            <a:off x="4799013" y="5911851"/>
            <a:ext cx="360362" cy="39687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21536" name="Line 36"/>
          <p:cNvSpPr>
            <a:spLocks noChangeShapeType="1"/>
          </p:cNvSpPr>
          <p:nvPr/>
        </p:nvSpPr>
        <p:spPr bwMode="auto">
          <a:xfrm flipV="1">
            <a:off x="5521325" y="2276476"/>
            <a:ext cx="0" cy="1439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05" name="Text Box 37"/>
          <p:cNvSpPr txBox="1">
            <a:spLocks noChangeArrowheads="1"/>
          </p:cNvSpPr>
          <p:nvPr/>
        </p:nvSpPr>
        <p:spPr bwMode="auto">
          <a:xfrm>
            <a:off x="5448301" y="2732088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grpSp>
        <p:nvGrpSpPr>
          <p:cNvPr id="21538" name="Group 38"/>
          <p:cNvGrpSpPr>
            <a:grpSpLocks/>
          </p:cNvGrpSpPr>
          <p:nvPr/>
        </p:nvGrpSpPr>
        <p:grpSpPr bwMode="auto">
          <a:xfrm>
            <a:off x="7321550" y="2997200"/>
            <a:ext cx="287338" cy="647700"/>
            <a:chOff x="1156" y="1389"/>
            <a:chExt cx="181" cy="272"/>
          </a:xfrm>
        </p:grpSpPr>
        <p:sp>
          <p:nvSpPr>
            <p:cNvPr id="21562" name="Line 39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40808" name="Text Box 40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+</a:t>
              </a:r>
            </a:p>
          </p:txBody>
        </p:sp>
      </p:grpSp>
      <p:sp>
        <p:nvSpPr>
          <p:cNvPr id="21539" name="Line 41"/>
          <p:cNvSpPr>
            <a:spLocks noChangeShapeType="1"/>
          </p:cNvSpPr>
          <p:nvPr/>
        </p:nvSpPr>
        <p:spPr bwMode="auto">
          <a:xfrm flipV="1">
            <a:off x="5592763" y="4076700"/>
            <a:ext cx="1079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10" name="Text Box 42"/>
          <p:cNvSpPr txBox="1">
            <a:spLocks noChangeArrowheads="1"/>
          </p:cNvSpPr>
          <p:nvPr/>
        </p:nvSpPr>
        <p:spPr bwMode="auto">
          <a:xfrm>
            <a:off x="5735638" y="407670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1541" name="Line 43"/>
          <p:cNvSpPr>
            <a:spLocks noChangeShapeType="1"/>
          </p:cNvSpPr>
          <p:nvPr/>
        </p:nvSpPr>
        <p:spPr bwMode="auto">
          <a:xfrm flipH="1" flipV="1">
            <a:off x="5591175" y="2276476"/>
            <a:ext cx="1081088" cy="2881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12" name="Text Box 44"/>
          <p:cNvSpPr txBox="1">
            <a:spLocks noChangeArrowheads="1"/>
          </p:cNvSpPr>
          <p:nvPr/>
        </p:nvSpPr>
        <p:spPr bwMode="auto">
          <a:xfrm>
            <a:off x="6024563" y="3524250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1543" name="Line 45"/>
          <p:cNvSpPr>
            <a:spLocks noChangeShapeType="1"/>
          </p:cNvSpPr>
          <p:nvPr/>
        </p:nvSpPr>
        <p:spPr bwMode="auto">
          <a:xfrm flipH="1">
            <a:off x="5591175" y="5516563"/>
            <a:ext cx="10810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14" name="Text Box 46"/>
          <p:cNvSpPr txBox="1">
            <a:spLocks noChangeArrowheads="1"/>
          </p:cNvSpPr>
          <p:nvPr/>
        </p:nvSpPr>
        <p:spPr bwMode="auto">
          <a:xfrm>
            <a:off x="5951538" y="51800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</a:p>
        </p:txBody>
      </p:sp>
      <p:sp>
        <p:nvSpPr>
          <p:cNvPr id="21545" name="Line 47"/>
          <p:cNvSpPr>
            <a:spLocks noChangeShapeType="1"/>
          </p:cNvSpPr>
          <p:nvPr/>
        </p:nvSpPr>
        <p:spPr bwMode="auto">
          <a:xfrm flipV="1">
            <a:off x="7967663" y="1989138"/>
            <a:ext cx="1008062" cy="172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16" name="Text Box 48"/>
          <p:cNvSpPr txBox="1">
            <a:spLocks noChangeArrowheads="1"/>
          </p:cNvSpPr>
          <p:nvPr/>
        </p:nvSpPr>
        <p:spPr bwMode="auto">
          <a:xfrm>
            <a:off x="8328026" y="28765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1547" name="Line 49"/>
          <p:cNvSpPr>
            <a:spLocks noChangeShapeType="1"/>
          </p:cNvSpPr>
          <p:nvPr/>
        </p:nvSpPr>
        <p:spPr bwMode="auto">
          <a:xfrm flipH="1">
            <a:off x="7967664" y="4221164"/>
            <a:ext cx="1081087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18" name="Text Box 50"/>
          <p:cNvSpPr txBox="1">
            <a:spLocks noChangeArrowheads="1"/>
          </p:cNvSpPr>
          <p:nvPr/>
        </p:nvSpPr>
        <p:spPr bwMode="auto">
          <a:xfrm>
            <a:off x="8328026" y="472440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21549" name="Line 51"/>
          <p:cNvSpPr>
            <a:spLocks noChangeShapeType="1"/>
          </p:cNvSpPr>
          <p:nvPr/>
        </p:nvSpPr>
        <p:spPr bwMode="auto">
          <a:xfrm>
            <a:off x="7967664" y="1412875"/>
            <a:ext cx="1081087" cy="1944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20" name="Text Box 52"/>
          <p:cNvSpPr txBox="1">
            <a:spLocks noChangeArrowheads="1"/>
          </p:cNvSpPr>
          <p:nvPr/>
        </p:nvSpPr>
        <p:spPr bwMode="auto">
          <a:xfrm>
            <a:off x="8832851" y="28765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1551" name="Line 53"/>
          <p:cNvSpPr>
            <a:spLocks noChangeShapeType="1"/>
          </p:cNvSpPr>
          <p:nvPr/>
        </p:nvSpPr>
        <p:spPr bwMode="auto">
          <a:xfrm flipV="1">
            <a:off x="7967663" y="5829300"/>
            <a:ext cx="1079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22" name="Text Box 54"/>
          <p:cNvSpPr txBox="1">
            <a:spLocks noChangeArrowheads="1"/>
          </p:cNvSpPr>
          <p:nvPr/>
        </p:nvSpPr>
        <p:spPr bwMode="auto">
          <a:xfrm>
            <a:off x="8255001" y="582930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1553" name="Line 55"/>
          <p:cNvSpPr>
            <a:spLocks noChangeShapeType="1"/>
          </p:cNvSpPr>
          <p:nvPr/>
        </p:nvSpPr>
        <p:spPr bwMode="auto">
          <a:xfrm flipH="1">
            <a:off x="5591175" y="2997200"/>
            <a:ext cx="108108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24" name="Text Box 56"/>
          <p:cNvSpPr txBox="1">
            <a:spLocks noChangeArrowheads="1"/>
          </p:cNvSpPr>
          <p:nvPr/>
        </p:nvSpPr>
        <p:spPr bwMode="auto">
          <a:xfrm>
            <a:off x="6096001" y="2852738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</a:p>
        </p:txBody>
      </p:sp>
      <p:grpSp>
        <p:nvGrpSpPr>
          <p:cNvPr id="21555" name="Group 57"/>
          <p:cNvGrpSpPr>
            <a:grpSpLocks/>
          </p:cNvGrpSpPr>
          <p:nvPr/>
        </p:nvGrpSpPr>
        <p:grpSpPr bwMode="auto">
          <a:xfrm>
            <a:off x="4800600" y="3284538"/>
            <a:ext cx="287338" cy="431800"/>
            <a:chOff x="1156" y="1389"/>
            <a:chExt cx="181" cy="273"/>
          </a:xfrm>
        </p:grpSpPr>
        <p:sp>
          <p:nvSpPr>
            <p:cNvPr id="1440826" name="Line 58"/>
            <p:cNvSpPr>
              <a:spLocks noChangeShapeType="1"/>
            </p:cNvSpPr>
            <p:nvPr/>
          </p:nvSpPr>
          <p:spPr bwMode="auto">
            <a:xfrm>
              <a:off x="1156" y="1389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440827" name="Text Box 59"/>
            <p:cNvSpPr txBox="1">
              <a:spLocks noChangeArrowheads="1"/>
            </p:cNvSpPr>
            <p:nvPr/>
          </p:nvSpPr>
          <p:spPr bwMode="auto">
            <a:xfrm>
              <a:off x="1156" y="1430"/>
              <a:ext cx="181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21556" name="Line 60"/>
          <p:cNvSpPr>
            <a:spLocks noChangeShapeType="1"/>
          </p:cNvSpPr>
          <p:nvPr/>
        </p:nvSpPr>
        <p:spPr bwMode="auto">
          <a:xfrm flipH="1">
            <a:off x="5375275" y="2420939"/>
            <a:ext cx="1296988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29" name="Text Box 61"/>
          <p:cNvSpPr txBox="1">
            <a:spLocks noChangeArrowheads="1"/>
          </p:cNvSpPr>
          <p:nvPr/>
        </p:nvSpPr>
        <p:spPr bwMode="auto">
          <a:xfrm>
            <a:off x="6096001" y="2228850"/>
            <a:ext cx="360363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1558" name="Freeform 62"/>
          <p:cNvSpPr>
            <a:spLocks/>
          </p:cNvSpPr>
          <p:nvPr/>
        </p:nvSpPr>
        <p:spPr bwMode="auto">
          <a:xfrm>
            <a:off x="5591175" y="4413250"/>
            <a:ext cx="433388" cy="369332"/>
          </a:xfrm>
          <a:custGeom>
            <a:avLst/>
            <a:gdLst>
              <a:gd name="T0" fmla="*/ 0 w 273"/>
              <a:gd name="T1" fmla="*/ 168275 h 341"/>
              <a:gd name="T2" fmla="*/ 217488 w 273"/>
              <a:gd name="T3" fmla="*/ 23813 h 341"/>
              <a:gd name="T4" fmla="*/ 433388 w 273"/>
              <a:gd name="T5" fmla="*/ 311150 h 341"/>
              <a:gd name="T6" fmla="*/ 217488 w 273"/>
              <a:gd name="T7" fmla="*/ 528638 h 341"/>
              <a:gd name="T8" fmla="*/ 0 w 273"/>
              <a:gd name="T9" fmla="*/ 384175 h 3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3" h="341">
                <a:moveTo>
                  <a:pt x="0" y="106"/>
                </a:moveTo>
                <a:cubicBezTo>
                  <a:pt x="46" y="53"/>
                  <a:pt x="92" y="0"/>
                  <a:pt x="137" y="15"/>
                </a:cubicBezTo>
                <a:cubicBezTo>
                  <a:pt x="182" y="30"/>
                  <a:pt x="273" y="143"/>
                  <a:pt x="273" y="196"/>
                </a:cubicBezTo>
                <a:cubicBezTo>
                  <a:pt x="273" y="249"/>
                  <a:pt x="182" y="325"/>
                  <a:pt x="137" y="333"/>
                </a:cubicBezTo>
                <a:cubicBezTo>
                  <a:pt x="92" y="341"/>
                  <a:pt x="46" y="291"/>
                  <a:pt x="0" y="242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0831" name="Text Box 63"/>
          <p:cNvSpPr txBox="1">
            <a:spLocks noChangeArrowheads="1"/>
          </p:cNvSpPr>
          <p:nvPr/>
        </p:nvSpPr>
        <p:spPr bwMode="auto">
          <a:xfrm>
            <a:off x="5951538" y="4532313"/>
            <a:ext cx="360362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3784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205717" y="252062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3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45994F-BED6-4E90-8425-2DBDAC7C04F6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22531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8F0B7C-330C-47ED-86EE-A12373A38B25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90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1441794" name="Rectangle 2"/>
          <p:cNvSpPr>
            <a:spLocks noChangeArrowheads="1"/>
          </p:cNvSpPr>
          <p:nvPr>
            <p:ph type="body" idx="1"/>
          </p:nvPr>
        </p:nvSpPr>
        <p:spPr>
          <a:xfrm>
            <a:off x="1298865" y="190500"/>
            <a:ext cx="10525990" cy="5403850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2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④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用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ＬＲ方法解决“移进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---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归约”冲突。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在十二个项目集中，Ｉ</a:t>
            </a:r>
            <a:r>
              <a:rPr lang="zh-CN" altLang="en-US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、Ｉ</a:t>
            </a:r>
            <a:r>
              <a:rPr lang="zh-CN" altLang="en-US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２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和Ｉ</a:t>
            </a:r>
            <a:r>
              <a:rPr lang="zh-CN" altLang="en-US" sz="2200" b="1" baseline="-25000" dirty="0">
                <a:latin typeface="Times New Roman" panose="02020603050405020304" pitchFamily="18" charset="0"/>
                <a:ea typeface="楷体_GB2312" pitchFamily="49" charset="-122"/>
              </a:rPr>
              <a:t>９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都含有“移进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---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归约”冲突，其解决办法是：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对于项目集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Ｉ</a:t>
            </a:r>
            <a:r>
              <a:rPr lang="en-US" altLang="zh-CN" sz="22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＝｛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S′∷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＝Ｅ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，Ｅ 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＝Ｅ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＋Ｔ</a:t>
            </a:r>
            <a:r>
              <a:rPr lang="zh-CN" altLang="en-US" sz="2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｝，</a:t>
            </a:r>
            <a:endParaRPr lang="en-US" altLang="zh-CN" sz="2200" b="1" dirty="0" smtClean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由于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集合ＦＯＬＬＯＷ（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S′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）＝｛＃｝与集合｛＋｝不相交，所以当状态为１时，面临着输入符号为＋时便移进，而面临着输入符号为＃时，则按规则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S′∷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＝Ｅ归约。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对于项目集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Ｉ</a:t>
            </a:r>
            <a:r>
              <a:rPr lang="en-US" altLang="zh-CN" sz="22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＝｛Ｅ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＝Ｔ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，Ｔ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＝Ｔ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·*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Ｆ</a:t>
            </a:r>
            <a:r>
              <a:rPr lang="zh-CN" altLang="en-US" sz="2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｝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endParaRPr lang="en-US" altLang="zh-CN" sz="2200" b="1" dirty="0" smtClean="0"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 smtClean="0"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由于集合ＦＯＬＬＯＷ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（Ｅ）＝｛＋，），＃｝与集合｛*｝不相交，因此状态２面临输入符号为*时移进，而面临输入符号为＋或）或＃时，按规则Ｅ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＝Ｔ归约。 </a:t>
            </a: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对于项目集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Ｉ</a:t>
            </a:r>
            <a:r>
              <a:rPr lang="en-US" altLang="zh-CN" sz="2200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9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＝｛Ｅ 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＝Ｅ＋Ｔ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，Ｔ 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∷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＝Ｔ</a:t>
            </a: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·*</a:t>
            </a:r>
            <a:r>
              <a:rPr lang="zh-CN" altLang="en-US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Ｆ</a:t>
            </a:r>
            <a:r>
              <a:rPr lang="zh-CN" altLang="en-US" sz="2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｝，</a:t>
            </a:r>
            <a:endParaRPr lang="en-US" altLang="zh-CN" sz="2200" b="1" dirty="0" smtClean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42900" indent="-342900" algn="just">
              <a:lnSpc>
                <a:spcPct val="120000"/>
              </a:lnSpc>
              <a:buNone/>
            </a:pPr>
            <a:r>
              <a:rPr lang="en-US" altLang="zh-CN" sz="22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2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zh-CN" altLang="en-US" sz="2200" b="1" dirty="0" smtClean="0">
                <a:latin typeface="Times New Roman" panose="02020603050405020304" pitchFamily="18" charset="0"/>
                <a:ea typeface="楷体_GB2312" pitchFamily="49" charset="-122"/>
              </a:rPr>
              <a:t>同样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由于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FOLLOW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（Ｅ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)={+,),#}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与集合｛*｝不相交，因此状态９面临着输入符号为*时移进，面临着输入符号为＋或）或＃ 时，按规则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E∷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＋</a:t>
            </a:r>
            <a:r>
              <a:rPr lang="en-US" altLang="zh-CN" sz="2200" b="1" dirty="0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200" b="1" dirty="0">
                <a:latin typeface="Times New Roman" panose="02020603050405020304" pitchFamily="18" charset="0"/>
                <a:ea typeface="楷体_GB2312" pitchFamily="49" charset="-122"/>
              </a:rPr>
              <a:t>归约。</a:t>
            </a:r>
          </a:p>
        </p:txBody>
      </p:sp>
    </p:spTree>
    <p:extLst>
      <p:ext uri="{BB962C8B-B14F-4D97-AF65-F5344CB8AC3E}">
        <p14:creationId xmlns:p14="http://schemas.microsoft.com/office/powerpoint/2010/main" val="16303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1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1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4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日期占位符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6E60647-D056-48C0-BAED-B1BC2E25C6AC}" type="datetime1">
              <a:rPr lang="zh-CN" altLang="en-US"/>
              <a:pPr>
                <a:defRPr/>
              </a:pPr>
              <a:t>2021/5/18</a:t>
            </a:fld>
            <a:endParaRPr lang="zh-CN" altLang="en-US"/>
          </a:p>
        </p:txBody>
      </p:sp>
      <p:sp>
        <p:nvSpPr>
          <p:cNvPr id="23555" name="灯片编号占位符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34ECE9-2369-46DC-90B4-7BD0304189F1}" type="slidenum">
              <a:rPr lang="zh-CN" altLang="en-US">
                <a:solidFill>
                  <a:srgbClr val="9B9A98"/>
                </a:solidFill>
                <a:ea typeface="黑体" panose="02010609060101010101" pitchFamily="49" charset="-122"/>
              </a:rPr>
              <a:pPr/>
              <a:t>91</a:t>
            </a:fld>
            <a:endParaRPr lang="en-US" altLang="zh-CN">
              <a:solidFill>
                <a:srgbClr val="9B9A98"/>
              </a:solidFill>
              <a:ea typeface="黑体" panose="02010609060101010101" pitchFamily="49" charset="-122"/>
            </a:endParaRPr>
          </a:p>
        </p:txBody>
      </p:sp>
      <p:sp>
        <p:nvSpPr>
          <p:cNvPr id="23556" name="Rectangle 2"/>
          <p:cNvSpPr>
            <a:spLocks noGrp="1"/>
          </p:cNvSpPr>
          <p:nvPr>
            <p:ph type="body" idx="1"/>
          </p:nvPr>
        </p:nvSpPr>
        <p:spPr>
          <a:xfrm>
            <a:off x="1992313" y="142875"/>
            <a:ext cx="8153400" cy="1341438"/>
          </a:xfrm>
        </p:spPr>
        <p:txBody>
          <a:bodyPr>
            <a:noAutofit/>
          </a:bodyPr>
          <a:lstStyle/>
          <a:p>
            <a:pPr marL="274638" indent="-274638" algn="just">
              <a:lnSpc>
                <a:spcPct val="110000"/>
              </a:lnSpc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⑤  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根据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１）分析表构造方法构造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１）分析表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</a:p>
          <a:p>
            <a:pPr marL="274638" indent="-274638" algn="just">
              <a:lnSpc>
                <a:spcPct val="110000"/>
              </a:lnSpc>
              <a:buClr>
                <a:schemeClr val="tx1"/>
              </a:buClr>
              <a:buSzPct val="130000"/>
              <a:buFont typeface="Wingdings 2" panose="05020102010507070707" pitchFamily="18" charset="2"/>
              <a:buChar char=""/>
            </a:pP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 对于冲突项目的状态，如状态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9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，按用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ＬＲ方法解决构造   </a:t>
            </a:r>
          </a:p>
          <a:p>
            <a:pPr marL="274638" indent="-274638" algn="just">
              <a:lnSpc>
                <a:spcPct val="110000"/>
              </a:lnSpc>
              <a:buClr>
                <a:schemeClr val="tx1"/>
              </a:buClr>
              <a:buSzPct val="130000"/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     SLR(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１）分析表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</a:p>
          <a:p>
            <a:pPr marL="274638" indent="-274638" algn="just">
              <a:lnSpc>
                <a:spcPct val="110000"/>
              </a:lnSpc>
              <a:buClr>
                <a:schemeClr val="tx1"/>
              </a:buClr>
              <a:buSzPct val="130000"/>
              <a:buFont typeface="Wingdings 2" panose="05020102010507070707" pitchFamily="18" charset="2"/>
              <a:buChar char=""/>
            </a:pP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 对于其他状态项目集，只有一个归约项目，也是按照修改后构造</a:t>
            </a:r>
            <a:r>
              <a:rPr lang="en-US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SLR(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１）分析表方法进行构造</a:t>
            </a:r>
          </a:p>
        </p:txBody>
      </p:sp>
      <p:graphicFrame>
        <p:nvGraphicFramePr>
          <p:cNvPr id="1442988" name="Group 172"/>
          <p:cNvGraphicFramePr>
            <a:graphicFrameLocks noGrp="1"/>
          </p:cNvGraphicFramePr>
          <p:nvPr/>
        </p:nvGraphicFramePr>
        <p:xfrm>
          <a:off x="2373314" y="2146300"/>
          <a:ext cx="7608887" cy="4505322"/>
        </p:xfrm>
        <a:graphic>
          <a:graphicData uri="http://schemas.openxmlformats.org/drawingml/2006/table">
            <a:tbl>
              <a:tblPr/>
              <a:tblGrid>
                <a:gridCol w="727075">
                  <a:extLst>
                    <a:ext uri="{9D8B030D-6E8A-4147-A177-3AD203B41FA5}">
                      <a16:colId xmlns:a16="http://schemas.microsoft.com/office/drawing/2014/main" val="3312234345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161439793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733369955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541860271"/>
                    </a:ext>
                  </a:extLst>
                </a:gridCol>
                <a:gridCol w="700087">
                  <a:extLst>
                    <a:ext uri="{9D8B030D-6E8A-4147-A177-3AD203B41FA5}">
                      <a16:colId xmlns:a16="http://schemas.microsoft.com/office/drawing/2014/main" val="142507243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145708443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396831588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342383255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3383647932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872450252"/>
                    </a:ext>
                  </a:extLst>
                </a:gridCol>
              </a:tblGrid>
              <a:tr h="313099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状态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ACTION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（动作）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GOTO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（状态转换）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665888"/>
                  </a:ext>
                </a:extLst>
              </a:tr>
              <a:tr h="3130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i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+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#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E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T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F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995610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512634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acc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369064"/>
                  </a:ext>
                </a:extLst>
              </a:tr>
              <a:tr h="4350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245988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093317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24787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338313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248194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73320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650038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688580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705067"/>
                  </a:ext>
                </a:extLst>
              </a:tr>
              <a:tr h="3130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marL="90000" marR="90000" marT="46806" marB="4680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3B3B3B"/>
                            </a:outerShdw>
                          </a:effectLst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anose="05020102010507070707" pitchFamily="18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3B3B3B"/>
                          </a:outerShdw>
                        </a:effectLst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90000" marR="90000" marT="46806" marB="4680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48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2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2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2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9418" y="3594756"/>
            <a:ext cx="1046734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5000" endPos="45500" dist="127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000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35000" endPos="45500" dist="127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48" y="454234"/>
            <a:ext cx="7960736" cy="264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12584</Words>
  <Application>Microsoft Office PowerPoint</Application>
  <PresentationFormat>宽屏</PresentationFormat>
  <Paragraphs>2623</Paragraphs>
  <Slides>92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109" baseType="lpstr">
      <vt:lpstr>黑体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Symbol</vt:lpstr>
      <vt:lpstr>Tahoma</vt:lpstr>
      <vt:lpstr>Times New Roman</vt:lpstr>
      <vt:lpstr>Verdana</vt:lpstr>
      <vt:lpstr>Wingdings</vt:lpstr>
      <vt:lpstr>Wingdings 2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zhanghong</dc:creator>
  <cp:lastModifiedBy>jly</cp:lastModifiedBy>
  <cp:revision>639</cp:revision>
  <dcterms:created xsi:type="dcterms:W3CDTF">2015-10-08T06:42:00Z</dcterms:created>
  <dcterms:modified xsi:type="dcterms:W3CDTF">2021-05-18T12:45:02Z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